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97" r:id="rId2"/>
    <p:sldId id="298"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99" r:id="rId28"/>
    <p:sldId id="300" r:id="rId29"/>
    <p:sldId id="301" r:id="rId30"/>
    <p:sldId id="302"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4F769C-D6AC-4D7A-BB17-F9A3E184002C}" v="2" dt="2023-02-22T15:51:16.6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338" autoAdjust="0"/>
    <p:restoredTop sz="94660"/>
  </p:normalViewPr>
  <p:slideViewPr>
    <p:cSldViewPr snapToGrid="0">
      <p:cViewPr varScale="1">
        <p:scale>
          <a:sx n="73" d="100"/>
          <a:sy n="73" d="100"/>
        </p:scale>
        <p:origin x="-648" y="-102"/>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ika Vidhani" userId="a567152c7f1e2eea" providerId="LiveId" clId="{F687E3C8-C70C-41EA-9718-D9A02C20D881}"/>
    <pc:docChg chg="modSld">
      <pc:chgData name="Monika Vidhani" userId="a567152c7f1e2eea" providerId="LiveId" clId="{F687E3C8-C70C-41EA-9718-D9A02C20D881}" dt="2022-08-07T08:20:49.965" v="70" actId="20577"/>
      <pc:docMkLst>
        <pc:docMk/>
      </pc:docMkLst>
      <pc:sldChg chg="modSp mod">
        <pc:chgData name="Monika Vidhani" userId="a567152c7f1e2eea" providerId="LiveId" clId="{F687E3C8-C70C-41EA-9718-D9A02C20D881}" dt="2022-08-07T08:20:49.965" v="70" actId="20577"/>
        <pc:sldMkLst>
          <pc:docMk/>
          <pc:sldMk cId="1307440379" sldId="297"/>
        </pc:sldMkLst>
        <pc:spChg chg="mod">
          <ac:chgData name="Monika Vidhani" userId="a567152c7f1e2eea" providerId="LiveId" clId="{F687E3C8-C70C-41EA-9718-D9A02C20D881}" dt="2022-08-07T08:20:35.883" v="32" actId="14100"/>
          <ac:spMkLst>
            <pc:docMk/>
            <pc:sldMk cId="1307440379" sldId="297"/>
            <ac:spMk id="4" creationId="{00000000-0000-0000-0000-000000000000}"/>
          </ac:spMkLst>
        </pc:spChg>
        <pc:spChg chg="mod">
          <ac:chgData name="Monika Vidhani" userId="a567152c7f1e2eea" providerId="LiveId" clId="{F687E3C8-C70C-41EA-9718-D9A02C20D881}" dt="2022-08-07T08:20:49.965" v="70" actId="20577"/>
          <ac:spMkLst>
            <pc:docMk/>
            <pc:sldMk cId="1307440379" sldId="297"/>
            <ac:spMk id="6"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1DF50C-4218-43E7-BA74-151E04AC00D6}"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en-US"/>
        </a:p>
      </dgm:t>
    </dgm:pt>
    <dgm:pt modelId="{C2BFC4BF-4DF0-4257-B61E-815EBB311E1A}">
      <dgm:prSet phldrT="[Text]"/>
      <dgm:spPr/>
      <dgm:t>
        <a:bodyPr/>
        <a:lstStyle/>
        <a:p>
          <a:r>
            <a:rPr lang="en-US" dirty="0"/>
            <a:t>DIET</a:t>
          </a:r>
        </a:p>
      </dgm:t>
    </dgm:pt>
    <dgm:pt modelId="{EC98A4F6-FBD5-4381-B2D5-8A76E15601EE}" type="parTrans" cxnId="{A30E477F-D7CB-4B21-A323-FD6F9B683C7E}">
      <dgm:prSet/>
      <dgm:spPr/>
      <dgm:t>
        <a:bodyPr/>
        <a:lstStyle/>
        <a:p>
          <a:endParaRPr lang="en-US"/>
        </a:p>
      </dgm:t>
    </dgm:pt>
    <dgm:pt modelId="{FB417FF5-7860-42E2-B95C-4E30A5B6570A}" type="sibTrans" cxnId="{A30E477F-D7CB-4B21-A323-FD6F9B683C7E}">
      <dgm:prSet/>
      <dgm:spPr/>
      <dgm:t>
        <a:bodyPr/>
        <a:lstStyle/>
        <a:p>
          <a:endParaRPr lang="en-US"/>
        </a:p>
      </dgm:t>
    </dgm:pt>
    <dgm:pt modelId="{0A56C7C9-D201-48D6-AC40-A60EC0A699F7}">
      <dgm:prSet phldrT="[Text]"/>
      <dgm:spPr/>
      <dgm:t>
        <a:bodyPr/>
        <a:lstStyle/>
        <a:p>
          <a:r>
            <a:rPr lang="en-US" dirty="0"/>
            <a:t>the frequency of fermentable </a:t>
          </a:r>
          <a:r>
            <a:rPr lang="en-US" dirty="0" err="1"/>
            <a:t>carbohy</a:t>
          </a:r>
          <a:r>
            <a:rPr lang="en-US" dirty="0"/>
            <a:t>- </a:t>
          </a:r>
          <a:r>
            <a:rPr lang="en-US" dirty="0" err="1"/>
            <a:t>drate</a:t>
          </a:r>
          <a:r>
            <a:rPr lang="en-US" dirty="0"/>
            <a:t> intake</a:t>
          </a:r>
        </a:p>
      </dgm:t>
    </dgm:pt>
    <dgm:pt modelId="{882C8647-B688-4FEB-8C3E-D562ED4EAD6B}" type="parTrans" cxnId="{645AF390-0E14-4CBD-AEEE-452037C2C68C}">
      <dgm:prSet/>
      <dgm:spPr/>
      <dgm:t>
        <a:bodyPr/>
        <a:lstStyle/>
        <a:p>
          <a:endParaRPr lang="en-US"/>
        </a:p>
      </dgm:t>
    </dgm:pt>
    <dgm:pt modelId="{55FA4235-18E8-4D3F-B8DC-782093BEF982}" type="sibTrans" cxnId="{645AF390-0E14-4CBD-AEEE-452037C2C68C}">
      <dgm:prSet/>
      <dgm:spPr/>
      <dgm:t>
        <a:bodyPr/>
        <a:lstStyle/>
        <a:p>
          <a:endParaRPr lang="en-US"/>
        </a:p>
      </dgm:t>
    </dgm:pt>
    <dgm:pt modelId="{2A375955-AC89-4C61-9C23-DBDAD71EAF81}">
      <dgm:prSet phldrT="[Text]"/>
      <dgm:spPr/>
      <dgm:t>
        <a:bodyPr/>
        <a:lstStyle/>
        <a:p>
          <a:r>
            <a:rPr lang="en-US" dirty="0"/>
            <a:t>Changes in dietary patterns </a:t>
          </a:r>
        </a:p>
      </dgm:t>
    </dgm:pt>
    <dgm:pt modelId="{40FF4772-3503-46A8-BF4B-08586232C01D}" type="parTrans" cxnId="{3B89063E-1BAE-47C4-81F5-EDBDD573C79A}">
      <dgm:prSet/>
      <dgm:spPr/>
      <dgm:t>
        <a:bodyPr/>
        <a:lstStyle/>
        <a:p>
          <a:endParaRPr lang="en-US"/>
        </a:p>
      </dgm:t>
    </dgm:pt>
    <dgm:pt modelId="{E0414B9C-40C6-4A0C-B80A-73693891CB2D}" type="sibTrans" cxnId="{3B89063E-1BAE-47C4-81F5-EDBDD573C79A}">
      <dgm:prSet/>
      <dgm:spPr/>
      <dgm:t>
        <a:bodyPr/>
        <a:lstStyle/>
        <a:p>
          <a:endParaRPr lang="en-US"/>
        </a:p>
      </dgm:t>
    </dgm:pt>
    <dgm:pt modelId="{95A9B836-CA25-4796-9DDD-7F7B8A1F47C7}">
      <dgm:prSet phldrT="[Text]"/>
      <dgm:spPr/>
      <dgm:t>
        <a:bodyPr/>
        <a:lstStyle/>
        <a:p>
          <a:r>
            <a:rPr lang="en-US" dirty="0"/>
            <a:t> protective factors in foods (calcium, </a:t>
          </a:r>
          <a:r>
            <a:rPr lang="en-US" dirty="0" err="1"/>
            <a:t>phos</a:t>
          </a:r>
          <a:r>
            <a:rPr lang="en-US" dirty="0"/>
            <a:t>- </a:t>
          </a:r>
          <a:r>
            <a:rPr lang="en-US" dirty="0" err="1"/>
            <a:t>phate</a:t>
          </a:r>
          <a:r>
            <a:rPr lang="en-US" dirty="0"/>
            <a:t>, and fluoride), </a:t>
          </a:r>
        </a:p>
      </dgm:t>
    </dgm:pt>
    <dgm:pt modelId="{628DFA78-D497-436D-A727-8D352FFB8684}" type="parTrans" cxnId="{CA59A27A-45E8-42D4-A648-8C0FF5398A90}">
      <dgm:prSet/>
      <dgm:spPr/>
      <dgm:t>
        <a:bodyPr/>
        <a:lstStyle/>
        <a:p>
          <a:endParaRPr lang="en-US"/>
        </a:p>
      </dgm:t>
    </dgm:pt>
    <dgm:pt modelId="{866922AF-C91E-4384-8DC1-E37292A81BE0}" type="sibTrans" cxnId="{CA59A27A-45E8-42D4-A648-8C0FF5398A90}">
      <dgm:prSet/>
      <dgm:spPr/>
      <dgm:t>
        <a:bodyPr/>
        <a:lstStyle/>
        <a:p>
          <a:endParaRPr lang="en-US"/>
        </a:p>
      </dgm:t>
    </dgm:pt>
    <dgm:pt modelId="{A651BEE6-7E92-413D-902C-914732E71412}">
      <dgm:prSet phldrT="[Text]"/>
      <dgm:spPr/>
      <dgm:t>
        <a:bodyPr/>
        <a:lstStyle/>
        <a:p>
          <a:r>
            <a:rPr lang="en-US" dirty="0"/>
            <a:t>the retentiveness of the food,</a:t>
          </a:r>
        </a:p>
      </dgm:t>
    </dgm:pt>
    <dgm:pt modelId="{3FE4FD91-3F70-4A38-B73D-D879973479DE}" type="parTrans" cxnId="{E9D9E143-70DA-43CA-BF90-2F3688FB6083}">
      <dgm:prSet/>
      <dgm:spPr/>
      <dgm:t>
        <a:bodyPr/>
        <a:lstStyle/>
        <a:p>
          <a:endParaRPr lang="en-US"/>
        </a:p>
      </dgm:t>
    </dgm:pt>
    <dgm:pt modelId="{8CFEBBE7-0EB5-4686-A5EB-E18D98C640E6}" type="sibTrans" cxnId="{E9D9E143-70DA-43CA-BF90-2F3688FB6083}">
      <dgm:prSet/>
      <dgm:spPr/>
      <dgm:t>
        <a:bodyPr/>
        <a:lstStyle/>
        <a:p>
          <a:endParaRPr lang="en-US"/>
        </a:p>
      </dgm:t>
    </dgm:pt>
    <dgm:pt modelId="{E27CEA89-33BD-4694-AE45-152DCB34EE42}">
      <dgm:prSet phldrT="[Text]"/>
      <dgm:spPr/>
      <dgm:t>
        <a:bodyPr/>
        <a:lstStyle/>
        <a:p>
          <a:r>
            <a:rPr lang="en-US" dirty="0"/>
            <a:t>the type of carbohydrate </a:t>
          </a:r>
        </a:p>
      </dgm:t>
    </dgm:pt>
    <dgm:pt modelId="{4E981279-9EF7-4FFE-92AC-A5A27E1DA038}" type="parTrans" cxnId="{73658687-511C-458F-A446-5E81A6FCA306}">
      <dgm:prSet/>
      <dgm:spPr/>
      <dgm:t>
        <a:bodyPr/>
        <a:lstStyle/>
        <a:p>
          <a:endParaRPr lang="en-US"/>
        </a:p>
      </dgm:t>
    </dgm:pt>
    <dgm:pt modelId="{89D1C48E-8FB5-4350-9C68-759D855964FF}" type="sibTrans" cxnId="{73658687-511C-458F-A446-5E81A6FCA306}">
      <dgm:prSet/>
      <dgm:spPr/>
      <dgm:t>
        <a:bodyPr/>
        <a:lstStyle/>
        <a:p>
          <a:endParaRPr lang="en-US"/>
        </a:p>
      </dgm:t>
    </dgm:pt>
    <dgm:pt modelId="{A6FE577A-77B1-43B0-BCE9-FDFE076CC62A}" type="pres">
      <dgm:prSet presAssocID="{7E1DF50C-4218-43E7-BA74-151E04AC00D6}" presName="Name0" presStyleCnt="0">
        <dgm:presLayoutVars>
          <dgm:chMax val="1"/>
          <dgm:dir/>
          <dgm:animLvl val="ctr"/>
          <dgm:resizeHandles val="exact"/>
        </dgm:presLayoutVars>
      </dgm:prSet>
      <dgm:spPr/>
      <dgm:t>
        <a:bodyPr/>
        <a:lstStyle/>
        <a:p>
          <a:endParaRPr lang="en-IN"/>
        </a:p>
      </dgm:t>
    </dgm:pt>
    <dgm:pt modelId="{A9FAC7FE-0FF8-4391-A681-A98C330A5034}" type="pres">
      <dgm:prSet presAssocID="{C2BFC4BF-4DF0-4257-B61E-815EBB311E1A}" presName="centerShape" presStyleLbl="node0" presStyleIdx="0" presStyleCnt="1"/>
      <dgm:spPr/>
      <dgm:t>
        <a:bodyPr/>
        <a:lstStyle/>
        <a:p>
          <a:endParaRPr lang="en-IN"/>
        </a:p>
      </dgm:t>
    </dgm:pt>
    <dgm:pt modelId="{E78BACD2-8B4D-4794-B87C-FD73EBEFB39F}" type="pres">
      <dgm:prSet presAssocID="{0A56C7C9-D201-48D6-AC40-A60EC0A699F7}" presName="node" presStyleLbl="node1" presStyleIdx="0" presStyleCnt="5">
        <dgm:presLayoutVars>
          <dgm:bulletEnabled val="1"/>
        </dgm:presLayoutVars>
      </dgm:prSet>
      <dgm:spPr/>
      <dgm:t>
        <a:bodyPr/>
        <a:lstStyle/>
        <a:p>
          <a:endParaRPr lang="en-IN"/>
        </a:p>
      </dgm:t>
    </dgm:pt>
    <dgm:pt modelId="{4ADF1AE3-7A4B-4844-9CB3-6A49F684DD16}" type="pres">
      <dgm:prSet presAssocID="{0A56C7C9-D201-48D6-AC40-A60EC0A699F7}" presName="dummy" presStyleCnt="0"/>
      <dgm:spPr/>
    </dgm:pt>
    <dgm:pt modelId="{4286396A-FA7F-49B2-AC0D-3A9CDC8844EF}" type="pres">
      <dgm:prSet presAssocID="{55FA4235-18E8-4D3F-B8DC-782093BEF982}" presName="sibTrans" presStyleLbl="sibTrans2D1" presStyleIdx="0" presStyleCnt="5"/>
      <dgm:spPr/>
      <dgm:t>
        <a:bodyPr/>
        <a:lstStyle/>
        <a:p>
          <a:endParaRPr lang="en-IN"/>
        </a:p>
      </dgm:t>
    </dgm:pt>
    <dgm:pt modelId="{86F9F274-1EE8-4B78-AB3E-0EF288809162}" type="pres">
      <dgm:prSet presAssocID="{2A375955-AC89-4C61-9C23-DBDAD71EAF81}" presName="node" presStyleLbl="node1" presStyleIdx="1" presStyleCnt="5">
        <dgm:presLayoutVars>
          <dgm:bulletEnabled val="1"/>
        </dgm:presLayoutVars>
      </dgm:prSet>
      <dgm:spPr/>
      <dgm:t>
        <a:bodyPr/>
        <a:lstStyle/>
        <a:p>
          <a:endParaRPr lang="en-IN"/>
        </a:p>
      </dgm:t>
    </dgm:pt>
    <dgm:pt modelId="{E4B700D3-8FCE-4297-9B16-0B26099C55F8}" type="pres">
      <dgm:prSet presAssocID="{2A375955-AC89-4C61-9C23-DBDAD71EAF81}" presName="dummy" presStyleCnt="0"/>
      <dgm:spPr/>
    </dgm:pt>
    <dgm:pt modelId="{D9375077-5215-4AAC-A4DD-E6FF37DD6D87}" type="pres">
      <dgm:prSet presAssocID="{E0414B9C-40C6-4A0C-B80A-73693891CB2D}" presName="sibTrans" presStyleLbl="sibTrans2D1" presStyleIdx="1" presStyleCnt="5"/>
      <dgm:spPr/>
      <dgm:t>
        <a:bodyPr/>
        <a:lstStyle/>
        <a:p>
          <a:endParaRPr lang="en-IN"/>
        </a:p>
      </dgm:t>
    </dgm:pt>
    <dgm:pt modelId="{65BC3C2E-1391-4398-B643-BDF9BBCB40DD}" type="pres">
      <dgm:prSet presAssocID="{95A9B836-CA25-4796-9DDD-7F7B8A1F47C7}" presName="node" presStyleLbl="node1" presStyleIdx="2" presStyleCnt="5">
        <dgm:presLayoutVars>
          <dgm:bulletEnabled val="1"/>
        </dgm:presLayoutVars>
      </dgm:prSet>
      <dgm:spPr/>
      <dgm:t>
        <a:bodyPr/>
        <a:lstStyle/>
        <a:p>
          <a:endParaRPr lang="en-IN"/>
        </a:p>
      </dgm:t>
    </dgm:pt>
    <dgm:pt modelId="{0ACC9C5D-6AD6-45C3-8458-2ADC346206D9}" type="pres">
      <dgm:prSet presAssocID="{95A9B836-CA25-4796-9DDD-7F7B8A1F47C7}" presName="dummy" presStyleCnt="0"/>
      <dgm:spPr/>
    </dgm:pt>
    <dgm:pt modelId="{E9108D0C-9E5A-46B4-A0C5-98CA14436A1E}" type="pres">
      <dgm:prSet presAssocID="{866922AF-C91E-4384-8DC1-E37292A81BE0}" presName="sibTrans" presStyleLbl="sibTrans2D1" presStyleIdx="2" presStyleCnt="5"/>
      <dgm:spPr/>
      <dgm:t>
        <a:bodyPr/>
        <a:lstStyle/>
        <a:p>
          <a:endParaRPr lang="en-IN"/>
        </a:p>
      </dgm:t>
    </dgm:pt>
    <dgm:pt modelId="{70D3B675-A166-4562-97B0-79D9B2342CD6}" type="pres">
      <dgm:prSet presAssocID="{A651BEE6-7E92-413D-902C-914732E71412}" presName="node" presStyleLbl="node1" presStyleIdx="3" presStyleCnt="5">
        <dgm:presLayoutVars>
          <dgm:bulletEnabled val="1"/>
        </dgm:presLayoutVars>
      </dgm:prSet>
      <dgm:spPr/>
      <dgm:t>
        <a:bodyPr/>
        <a:lstStyle/>
        <a:p>
          <a:endParaRPr lang="en-IN"/>
        </a:p>
      </dgm:t>
    </dgm:pt>
    <dgm:pt modelId="{B1F19224-E348-43E4-BAD8-2720B87D2942}" type="pres">
      <dgm:prSet presAssocID="{A651BEE6-7E92-413D-902C-914732E71412}" presName="dummy" presStyleCnt="0"/>
      <dgm:spPr/>
    </dgm:pt>
    <dgm:pt modelId="{0064FE98-0B61-43C5-B890-BB71AE444397}" type="pres">
      <dgm:prSet presAssocID="{8CFEBBE7-0EB5-4686-A5EB-E18D98C640E6}" presName="sibTrans" presStyleLbl="sibTrans2D1" presStyleIdx="3" presStyleCnt="5"/>
      <dgm:spPr/>
      <dgm:t>
        <a:bodyPr/>
        <a:lstStyle/>
        <a:p>
          <a:endParaRPr lang="en-IN"/>
        </a:p>
      </dgm:t>
    </dgm:pt>
    <dgm:pt modelId="{ADAE6B17-EB73-4F50-9D1E-86B379CD32FE}" type="pres">
      <dgm:prSet presAssocID="{E27CEA89-33BD-4694-AE45-152DCB34EE42}" presName="node" presStyleLbl="node1" presStyleIdx="4" presStyleCnt="5">
        <dgm:presLayoutVars>
          <dgm:bulletEnabled val="1"/>
        </dgm:presLayoutVars>
      </dgm:prSet>
      <dgm:spPr/>
      <dgm:t>
        <a:bodyPr/>
        <a:lstStyle/>
        <a:p>
          <a:endParaRPr lang="en-IN"/>
        </a:p>
      </dgm:t>
    </dgm:pt>
    <dgm:pt modelId="{339355E7-84E0-4CC8-94DF-DF1B50624F36}" type="pres">
      <dgm:prSet presAssocID="{E27CEA89-33BD-4694-AE45-152DCB34EE42}" presName="dummy" presStyleCnt="0"/>
      <dgm:spPr/>
    </dgm:pt>
    <dgm:pt modelId="{A9170BEC-9D4D-4471-9056-2A34B23577DB}" type="pres">
      <dgm:prSet presAssocID="{89D1C48E-8FB5-4350-9C68-759D855964FF}" presName="sibTrans" presStyleLbl="sibTrans2D1" presStyleIdx="4" presStyleCnt="5" custScaleX="87666" custScaleY="89625"/>
      <dgm:spPr/>
      <dgm:t>
        <a:bodyPr/>
        <a:lstStyle/>
        <a:p>
          <a:endParaRPr lang="en-IN"/>
        </a:p>
      </dgm:t>
    </dgm:pt>
  </dgm:ptLst>
  <dgm:cxnLst>
    <dgm:cxn modelId="{EBB6E190-C484-439B-97B7-376DADA60599}" type="presOf" srcId="{E0414B9C-40C6-4A0C-B80A-73693891CB2D}" destId="{D9375077-5215-4AAC-A4DD-E6FF37DD6D87}" srcOrd="0" destOrd="0" presId="urn:microsoft.com/office/officeart/2005/8/layout/radial6"/>
    <dgm:cxn modelId="{3B89063E-1BAE-47C4-81F5-EDBDD573C79A}" srcId="{C2BFC4BF-4DF0-4257-B61E-815EBB311E1A}" destId="{2A375955-AC89-4C61-9C23-DBDAD71EAF81}" srcOrd="1" destOrd="0" parTransId="{40FF4772-3503-46A8-BF4B-08586232C01D}" sibTransId="{E0414B9C-40C6-4A0C-B80A-73693891CB2D}"/>
    <dgm:cxn modelId="{A30E477F-D7CB-4B21-A323-FD6F9B683C7E}" srcId="{7E1DF50C-4218-43E7-BA74-151E04AC00D6}" destId="{C2BFC4BF-4DF0-4257-B61E-815EBB311E1A}" srcOrd="0" destOrd="0" parTransId="{EC98A4F6-FBD5-4381-B2D5-8A76E15601EE}" sibTransId="{FB417FF5-7860-42E2-B95C-4E30A5B6570A}"/>
    <dgm:cxn modelId="{73658687-511C-458F-A446-5E81A6FCA306}" srcId="{C2BFC4BF-4DF0-4257-B61E-815EBB311E1A}" destId="{E27CEA89-33BD-4694-AE45-152DCB34EE42}" srcOrd="4" destOrd="0" parTransId="{4E981279-9EF7-4FFE-92AC-A5A27E1DA038}" sibTransId="{89D1C48E-8FB5-4350-9C68-759D855964FF}"/>
    <dgm:cxn modelId="{65E377FD-D646-4DA4-A90A-554F26ED54C2}" type="presOf" srcId="{7E1DF50C-4218-43E7-BA74-151E04AC00D6}" destId="{A6FE577A-77B1-43B0-BCE9-FDFE076CC62A}" srcOrd="0" destOrd="0" presId="urn:microsoft.com/office/officeart/2005/8/layout/radial6"/>
    <dgm:cxn modelId="{645AF390-0E14-4CBD-AEEE-452037C2C68C}" srcId="{C2BFC4BF-4DF0-4257-B61E-815EBB311E1A}" destId="{0A56C7C9-D201-48D6-AC40-A60EC0A699F7}" srcOrd="0" destOrd="0" parTransId="{882C8647-B688-4FEB-8C3E-D562ED4EAD6B}" sibTransId="{55FA4235-18E8-4D3F-B8DC-782093BEF982}"/>
    <dgm:cxn modelId="{304D3BDF-4FE3-4BBD-948E-72A9EB4BC713}" type="presOf" srcId="{89D1C48E-8FB5-4350-9C68-759D855964FF}" destId="{A9170BEC-9D4D-4471-9056-2A34B23577DB}" srcOrd="0" destOrd="0" presId="urn:microsoft.com/office/officeart/2005/8/layout/radial6"/>
    <dgm:cxn modelId="{CA59A27A-45E8-42D4-A648-8C0FF5398A90}" srcId="{C2BFC4BF-4DF0-4257-B61E-815EBB311E1A}" destId="{95A9B836-CA25-4796-9DDD-7F7B8A1F47C7}" srcOrd="2" destOrd="0" parTransId="{628DFA78-D497-436D-A727-8D352FFB8684}" sibTransId="{866922AF-C91E-4384-8DC1-E37292A81BE0}"/>
    <dgm:cxn modelId="{297649C8-990A-4ECD-8E3F-A7D92E559E0A}" type="presOf" srcId="{95A9B836-CA25-4796-9DDD-7F7B8A1F47C7}" destId="{65BC3C2E-1391-4398-B643-BDF9BBCB40DD}" srcOrd="0" destOrd="0" presId="urn:microsoft.com/office/officeart/2005/8/layout/radial6"/>
    <dgm:cxn modelId="{409C00AC-5347-4099-BC9E-1BF4A093EE4E}" type="presOf" srcId="{866922AF-C91E-4384-8DC1-E37292A81BE0}" destId="{E9108D0C-9E5A-46B4-A0C5-98CA14436A1E}" srcOrd="0" destOrd="0" presId="urn:microsoft.com/office/officeart/2005/8/layout/radial6"/>
    <dgm:cxn modelId="{5FCFE94F-4160-4B90-8442-623164E26DA3}" type="presOf" srcId="{A651BEE6-7E92-413D-902C-914732E71412}" destId="{70D3B675-A166-4562-97B0-79D9B2342CD6}" srcOrd="0" destOrd="0" presId="urn:microsoft.com/office/officeart/2005/8/layout/radial6"/>
    <dgm:cxn modelId="{65BF9504-96E8-48BE-8418-510F0335C65D}" type="presOf" srcId="{0A56C7C9-D201-48D6-AC40-A60EC0A699F7}" destId="{E78BACD2-8B4D-4794-B87C-FD73EBEFB39F}" srcOrd="0" destOrd="0" presId="urn:microsoft.com/office/officeart/2005/8/layout/radial6"/>
    <dgm:cxn modelId="{E9D9E143-70DA-43CA-BF90-2F3688FB6083}" srcId="{C2BFC4BF-4DF0-4257-B61E-815EBB311E1A}" destId="{A651BEE6-7E92-413D-902C-914732E71412}" srcOrd="3" destOrd="0" parTransId="{3FE4FD91-3F70-4A38-B73D-D879973479DE}" sibTransId="{8CFEBBE7-0EB5-4686-A5EB-E18D98C640E6}"/>
    <dgm:cxn modelId="{C76EDF3A-FEC0-4E9F-B5A0-255C0F06BC5C}" type="presOf" srcId="{E27CEA89-33BD-4694-AE45-152DCB34EE42}" destId="{ADAE6B17-EB73-4F50-9D1E-86B379CD32FE}" srcOrd="0" destOrd="0" presId="urn:microsoft.com/office/officeart/2005/8/layout/radial6"/>
    <dgm:cxn modelId="{7507CE4D-A7E1-47AB-863E-A2203474F49E}" type="presOf" srcId="{55FA4235-18E8-4D3F-B8DC-782093BEF982}" destId="{4286396A-FA7F-49B2-AC0D-3A9CDC8844EF}" srcOrd="0" destOrd="0" presId="urn:microsoft.com/office/officeart/2005/8/layout/radial6"/>
    <dgm:cxn modelId="{7D4988C9-1450-4414-B81D-720676A456B7}" type="presOf" srcId="{C2BFC4BF-4DF0-4257-B61E-815EBB311E1A}" destId="{A9FAC7FE-0FF8-4391-A681-A98C330A5034}" srcOrd="0" destOrd="0" presId="urn:microsoft.com/office/officeart/2005/8/layout/radial6"/>
    <dgm:cxn modelId="{C2460600-D610-46F0-894C-29639A79AE2E}" type="presOf" srcId="{8CFEBBE7-0EB5-4686-A5EB-E18D98C640E6}" destId="{0064FE98-0B61-43C5-B890-BB71AE444397}" srcOrd="0" destOrd="0" presId="urn:microsoft.com/office/officeart/2005/8/layout/radial6"/>
    <dgm:cxn modelId="{F60CF950-5CDF-4C3C-ACB8-823D304596BF}" type="presOf" srcId="{2A375955-AC89-4C61-9C23-DBDAD71EAF81}" destId="{86F9F274-1EE8-4B78-AB3E-0EF288809162}" srcOrd="0" destOrd="0" presId="urn:microsoft.com/office/officeart/2005/8/layout/radial6"/>
    <dgm:cxn modelId="{4575646C-4AA4-49AE-97CF-3CBBB5BA5B82}" type="presParOf" srcId="{A6FE577A-77B1-43B0-BCE9-FDFE076CC62A}" destId="{A9FAC7FE-0FF8-4391-A681-A98C330A5034}" srcOrd="0" destOrd="0" presId="urn:microsoft.com/office/officeart/2005/8/layout/radial6"/>
    <dgm:cxn modelId="{0C1AA476-B15B-4966-AF9B-F985F3098A9F}" type="presParOf" srcId="{A6FE577A-77B1-43B0-BCE9-FDFE076CC62A}" destId="{E78BACD2-8B4D-4794-B87C-FD73EBEFB39F}" srcOrd="1" destOrd="0" presId="urn:microsoft.com/office/officeart/2005/8/layout/radial6"/>
    <dgm:cxn modelId="{5BA00B9E-69E0-4059-8CA6-BC8E21824A29}" type="presParOf" srcId="{A6FE577A-77B1-43B0-BCE9-FDFE076CC62A}" destId="{4ADF1AE3-7A4B-4844-9CB3-6A49F684DD16}" srcOrd="2" destOrd="0" presId="urn:microsoft.com/office/officeart/2005/8/layout/radial6"/>
    <dgm:cxn modelId="{C1F6DDB8-18B4-4708-B50E-175EF78D80D0}" type="presParOf" srcId="{A6FE577A-77B1-43B0-BCE9-FDFE076CC62A}" destId="{4286396A-FA7F-49B2-AC0D-3A9CDC8844EF}" srcOrd="3" destOrd="0" presId="urn:microsoft.com/office/officeart/2005/8/layout/radial6"/>
    <dgm:cxn modelId="{2F73957E-CB31-4D76-8238-CD5B9F6E35A6}" type="presParOf" srcId="{A6FE577A-77B1-43B0-BCE9-FDFE076CC62A}" destId="{86F9F274-1EE8-4B78-AB3E-0EF288809162}" srcOrd="4" destOrd="0" presId="urn:microsoft.com/office/officeart/2005/8/layout/radial6"/>
    <dgm:cxn modelId="{5A93B399-05E5-4B43-95E1-D4730F272444}" type="presParOf" srcId="{A6FE577A-77B1-43B0-BCE9-FDFE076CC62A}" destId="{E4B700D3-8FCE-4297-9B16-0B26099C55F8}" srcOrd="5" destOrd="0" presId="urn:microsoft.com/office/officeart/2005/8/layout/radial6"/>
    <dgm:cxn modelId="{2E2E0401-B4E0-4034-8745-B8E436658CC5}" type="presParOf" srcId="{A6FE577A-77B1-43B0-BCE9-FDFE076CC62A}" destId="{D9375077-5215-4AAC-A4DD-E6FF37DD6D87}" srcOrd="6" destOrd="0" presId="urn:microsoft.com/office/officeart/2005/8/layout/radial6"/>
    <dgm:cxn modelId="{72DAE814-C081-4A5C-B077-97B1CF6292B2}" type="presParOf" srcId="{A6FE577A-77B1-43B0-BCE9-FDFE076CC62A}" destId="{65BC3C2E-1391-4398-B643-BDF9BBCB40DD}" srcOrd="7" destOrd="0" presId="urn:microsoft.com/office/officeart/2005/8/layout/radial6"/>
    <dgm:cxn modelId="{854CFD5F-4504-4696-899A-98236B8294E7}" type="presParOf" srcId="{A6FE577A-77B1-43B0-BCE9-FDFE076CC62A}" destId="{0ACC9C5D-6AD6-45C3-8458-2ADC346206D9}" srcOrd="8" destOrd="0" presId="urn:microsoft.com/office/officeart/2005/8/layout/radial6"/>
    <dgm:cxn modelId="{3A8508C6-4572-49DA-8A09-12C1FEB12888}" type="presParOf" srcId="{A6FE577A-77B1-43B0-BCE9-FDFE076CC62A}" destId="{E9108D0C-9E5A-46B4-A0C5-98CA14436A1E}" srcOrd="9" destOrd="0" presId="urn:microsoft.com/office/officeart/2005/8/layout/radial6"/>
    <dgm:cxn modelId="{C5484441-E1FA-4029-8927-284D65ABB03D}" type="presParOf" srcId="{A6FE577A-77B1-43B0-BCE9-FDFE076CC62A}" destId="{70D3B675-A166-4562-97B0-79D9B2342CD6}" srcOrd="10" destOrd="0" presId="urn:microsoft.com/office/officeart/2005/8/layout/radial6"/>
    <dgm:cxn modelId="{9DCD2186-2A85-4A46-8B76-B781EA63866A}" type="presParOf" srcId="{A6FE577A-77B1-43B0-BCE9-FDFE076CC62A}" destId="{B1F19224-E348-43E4-BAD8-2720B87D2942}" srcOrd="11" destOrd="0" presId="urn:microsoft.com/office/officeart/2005/8/layout/radial6"/>
    <dgm:cxn modelId="{37ACACFC-7C28-40C7-8330-82A33A380CC9}" type="presParOf" srcId="{A6FE577A-77B1-43B0-BCE9-FDFE076CC62A}" destId="{0064FE98-0B61-43C5-B890-BB71AE444397}" srcOrd="12" destOrd="0" presId="urn:microsoft.com/office/officeart/2005/8/layout/radial6"/>
    <dgm:cxn modelId="{B4B97137-F143-4F27-871F-7B6F74AC8929}" type="presParOf" srcId="{A6FE577A-77B1-43B0-BCE9-FDFE076CC62A}" destId="{ADAE6B17-EB73-4F50-9D1E-86B379CD32FE}" srcOrd="13" destOrd="0" presId="urn:microsoft.com/office/officeart/2005/8/layout/radial6"/>
    <dgm:cxn modelId="{2F65DB4E-B2D4-4D57-8736-525221B731AD}" type="presParOf" srcId="{A6FE577A-77B1-43B0-BCE9-FDFE076CC62A}" destId="{339355E7-84E0-4CC8-94DF-DF1B50624F36}" srcOrd="14" destOrd="0" presId="urn:microsoft.com/office/officeart/2005/8/layout/radial6"/>
    <dgm:cxn modelId="{1171E170-8164-4217-8946-7A25BA298886}" type="presParOf" srcId="{A6FE577A-77B1-43B0-BCE9-FDFE076CC62A}" destId="{A9170BEC-9D4D-4471-9056-2A34B23577DB}" srcOrd="15"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07C1D7-F4C7-4039-BB12-FE04B8E061AF}" type="datetimeFigureOut">
              <a:rPr lang="en-US" smtClean="0"/>
              <a:pPr/>
              <a:t>4/18/2023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30A802-48FF-43DA-9F90-7428AFB1205A}" type="slidenum">
              <a:rPr lang="en-US" smtClean="0"/>
              <a:pPr/>
              <a:t>‹#›</a:t>
            </a:fld>
            <a:endParaRPr lang="en-US"/>
          </a:p>
        </p:txBody>
      </p:sp>
    </p:spTree>
    <p:extLst>
      <p:ext uri="{BB962C8B-B14F-4D97-AF65-F5344CB8AC3E}">
        <p14:creationId xmlns:p14="http://schemas.microsoft.com/office/powerpoint/2010/main" xmlns="" val="518310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Notes Placeholder"/>
          <p:cNvSpPr>
            <a:spLocks noGrp="1"/>
          </p:cNvSpPr>
          <p:nvPr>
            <p:ph type="body" idx="1"/>
          </p:nvPr>
        </p:nvSpPr>
        <p:spPr bwMode="auto">
          <a:xfrm>
            <a:off x="-1509949440" y="-2147483648"/>
            <a:ext cx="0" cy="0"/>
          </a:xfrm>
          <a:prstGeom prst="rect">
            <a:avLst/>
          </a:prstGeom>
          <a:noFill/>
          <a:ln>
            <a:miter lim="800000"/>
            <a:headEnd/>
            <a:tailEnd/>
          </a:ln>
        </p:spPr>
        <p:txBody>
          <a:bodyPr/>
          <a:lstStyle/>
          <a:p>
            <a:pPr>
              <a:spcBef>
                <a:spcPct val="0"/>
              </a:spcBef>
            </a:pPr>
            <a:endParaRPr lang="en-US"/>
          </a:p>
        </p:txBody>
      </p:sp>
    </p:spTree>
    <p:extLst>
      <p:ext uri="{BB962C8B-B14F-4D97-AF65-F5344CB8AC3E}">
        <p14:creationId xmlns:p14="http://schemas.microsoft.com/office/powerpoint/2010/main" xmlns="" val="2036608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6EAF2860-29A0-4B51-9B73-7761756A4FF7}" type="datetimeFigureOut">
              <a:rPr lang="en-IN" smtClean="0"/>
              <a:pPr/>
              <a:t>18-04-2023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6E322F-ECE6-4837-86A3-6FC28ECAC7EE}" type="slidenum">
              <a:rPr lang="en-IN" smtClean="0"/>
              <a:pPr/>
              <a:t>‹#›</a:t>
            </a:fld>
            <a:endParaRPr lang="en-IN"/>
          </a:p>
        </p:txBody>
      </p:sp>
    </p:spTree>
    <p:extLst>
      <p:ext uri="{BB962C8B-B14F-4D97-AF65-F5344CB8AC3E}">
        <p14:creationId xmlns:p14="http://schemas.microsoft.com/office/powerpoint/2010/main" xmlns="" val="3632137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6EAF2860-29A0-4B51-9B73-7761756A4FF7}" type="datetimeFigureOut">
              <a:rPr lang="en-IN" smtClean="0"/>
              <a:pPr/>
              <a:t>18-04-2023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6E322F-ECE6-4837-86A3-6FC28ECAC7EE}" type="slidenum">
              <a:rPr lang="en-IN" smtClean="0"/>
              <a:pPr/>
              <a:t>‹#›</a:t>
            </a:fld>
            <a:endParaRPr lang="en-IN"/>
          </a:p>
        </p:txBody>
      </p:sp>
    </p:spTree>
    <p:extLst>
      <p:ext uri="{BB962C8B-B14F-4D97-AF65-F5344CB8AC3E}">
        <p14:creationId xmlns:p14="http://schemas.microsoft.com/office/powerpoint/2010/main" xmlns="" val="2141909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6EAF2860-29A0-4B51-9B73-7761756A4FF7}" type="datetimeFigureOut">
              <a:rPr lang="en-IN" smtClean="0"/>
              <a:pPr/>
              <a:t>18-04-2023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6E322F-ECE6-4837-86A3-6FC28ECAC7EE}" type="slidenum">
              <a:rPr lang="en-IN" smtClean="0"/>
              <a:pPr/>
              <a:t>‹#›</a:t>
            </a:fld>
            <a:endParaRPr lang="en-IN"/>
          </a:p>
        </p:txBody>
      </p:sp>
    </p:spTree>
    <p:extLst>
      <p:ext uri="{BB962C8B-B14F-4D97-AF65-F5344CB8AC3E}">
        <p14:creationId xmlns:p14="http://schemas.microsoft.com/office/powerpoint/2010/main" xmlns="" val="34245831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10261600" cy="609600"/>
          </a:xfrm>
        </p:spPr>
        <p:txBody>
          <a:bodyPr/>
          <a:lstStyle/>
          <a:p>
            <a:r>
              <a:rPr lang="en-US"/>
              <a:t>Click to edit Master title style</a:t>
            </a:r>
            <a:endParaRPr lang="en-IN"/>
          </a:p>
        </p:txBody>
      </p:sp>
      <p:sp>
        <p:nvSpPr>
          <p:cNvPr id="3" name="Text Placeholder 2"/>
          <p:cNvSpPr>
            <a:spLocks noGrp="1"/>
          </p:cNvSpPr>
          <p:nvPr>
            <p:ph type="body" sz="half" idx="1"/>
          </p:nvPr>
        </p:nvSpPr>
        <p:spPr>
          <a:xfrm>
            <a:off x="914400" y="1447800"/>
            <a:ext cx="4521200" cy="4800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5638800" y="1447800"/>
            <a:ext cx="4521200" cy="4800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extLst>
      <p:ext uri="{BB962C8B-B14F-4D97-AF65-F5344CB8AC3E}">
        <p14:creationId xmlns:p14="http://schemas.microsoft.com/office/powerpoint/2010/main" xmlns="" val="2775942553"/>
      </p:ext>
    </p:extLst>
  </p:cSld>
  <p:clrMapOvr>
    <a:masterClrMapping/>
  </p:clrMapOvr>
  <p:transition spd="med">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endParaRPr lang="en-IN"/>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E08ADD3D-8980-4081-8521-82C142094854}" type="slidenum">
              <a:rPr lang="en-US"/>
              <a:pPr>
                <a:defRPr/>
              </a:pPr>
              <a:t>‹#›</a:t>
            </a:fld>
            <a:endParaRPr lang="en-US"/>
          </a:p>
        </p:txBody>
      </p:sp>
    </p:spTree>
    <p:extLst>
      <p:ext uri="{BB962C8B-B14F-4D97-AF65-F5344CB8AC3E}">
        <p14:creationId xmlns:p14="http://schemas.microsoft.com/office/powerpoint/2010/main" xmlns="" val="18562478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59BA93B-FE4B-4AD8-94DC-AB94B86907F8}" type="slidenum">
              <a:rPr lang="en-US"/>
              <a:pPr>
                <a:defRPr/>
              </a:pPr>
              <a:t>‹#›</a:t>
            </a:fld>
            <a:endParaRPr lang="en-US"/>
          </a:p>
        </p:txBody>
      </p:sp>
    </p:spTree>
    <p:extLst>
      <p:ext uri="{BB962C8B-B14F-4D97-AF65-F5344CB8AC3E}">
        <p14:creationId xmlns:p14="http://schemas.microsoft.com/office/powerpoint/2010/main" xmlns="" val="2981019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6EAF2860-29A0-4B51-9B73-7761756A4FF7}" type="datetimeFigureOut">
              <a:rPr lang="en-IN" smtClean="0"/>
              <a:pPr/>
              <a:t>18-04-2023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6E322F-ECE6-4837-86A3-6FC28ECAC7EE}" type="slidenum">
              <a:rPr lang="en-IN" smtClean="0"/>
              <a:pPr/>
              <a:t>‹#›</a:t>
            </a:fld>
            <a:endParaRPr lang="en-IN"/>
          </a:p>
        </p:txBody>
      </p:sp>
    </p:spTree>
    <p:extLst>
      <p:ext uri="{BB962C8B-B14F-4D97-AF65-F5344CB8AC3E}">
        <p14:creationId xmlns:p14="http://schemas.microsoft.com/office/powerpoint/2010/main" xmlns="" val="3669747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4"/>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1" y="458946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AF2860-29A0-4B51-9B73-7761756A4FF7}" type="datetimeFigureOut">
              <a:rPr lang="en-IN" smtClean="0"/>
              <a:pPr/>
              <a:t>18-04-2023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6E322F-ECE6-4837-86A3-6FC28ECAC7EE}" type="slidenum">
              <a:rPr lang="en-IN" smtClean="0"/>
              <a:pPr/>
              <a:t>‹#›</a:t>
            </a:fld>
            <a:endParaRPr lang="en-IN"/>
          </a:p>
        </p:txBody>
      </p:sp>
    </p:spTree>
    <p:extLst>
      <p:ext uri="{BB962C8B-B14F-4D97-AF65-F5344CB8AC3E}">
        <p14:creationId xmlns:p14="http://schemas.microsoft.com/office/powerpoint/2010/main" xmlns="" val="383397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6EAF2860-29A0-4B51-9B73-7761756A4FF7}" type="datetimeFigureOut">
              <a:rPr lang="en-IN" smtClean="0"/>
              <a:pPr/>
              <a:t>18-04-2023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6E322F-ECE6-4837-86A3-6FC28ECAC7EE}" type="slidenum">
              <a:rPr lang="en-IN" smtClean="0"/>
              <a:pPr/>
              <a:t>‹#›</a:t>
            </a:fld>
            <a:endParaRPr lang="en-IN"/>
          </a:p>
        </p:txBody>
      </p:sp>
    </p:spTree>
    <p:extLst>
      <p:ext uri="{BB962C8B-B14F-4D97-AF65-F5344CB8AC3E}">
        <p14:creationId xmlns:p14="http://schemas.microsoft.com/office/powerpoint/2010/main" xmlns="" val="1917128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6EAF2860-29A0-4B51-9B73-7761756A4FF7}" type="datetimeFigureOut">
              <a:rPr lang="en-IN" smtClean="0"/>
              <a:pPr/>
              <a:t>18-04-2023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86E322F-ECE6-4837-86A3-6FC28ECAC7EE}" type="slidenum">
              <a:rPr lang="en-IN" smtClean="0"/>
              <a:pPr/>
              <a:t>‹#›</a:t>
            </a:fld>
            <a:endParaRPr lang="en-IN"/>
          </a:p>
        </p:txBody>
      </p:sp>
    </p:spTree>
    <p:extLst>
      <p:ext uri="{BB962C8B-B14F-4D97-AF65-F5344CB8AC3E}">
        <p14:creationId xmlns:p14="http://schemas.microsoft.com/office/powerpoint/2010/main" xmlns="" val="477553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6EAF2860-29A0-4B51-9B73-7761756A4FF7}" type="datetimeFigureOut">
              <a:rPr lang="en-IN" smtClean="0"/>
              <a:pPr/>
              <a:t>18-04-2023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86E322F-ECE6-4837-86A3-6FC28ECAC7EE}" type="slidenum">
              <a:rPr lang="en-IN" smtClean="0"/>
              <a:pPr/>
              <a:t>‹#›</a:t>
            </a:fld>
            <a:endParaRPr lang="en-IN"/>
          </a:p>
        </p:txBody>
      </p:sp>
    </p:spTree>
    <p:extLst>
      <p:ext uri="{BB962C8B-B14F-4D97-AF65-F5344CB8AC3E}">
        <p14:creationId xmlns:p14="http://schemas.microsoft.com/office/powerpoint/2010/main" xmlns="" val="3521397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AF2860-29A0-4B51-9B73-7761756A4FF7}" type="datetimeFigureOut">
              <a:rPr lang="en-IN" smtClean="0"/>
              <a:pPr/>
              <a:t>18-04-2023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86E322F-ECE6-4837-86A3-6FC28ECAC7EE}" type="slidenum">
              <a:rPr lang="en-IN" smtClean="0"/>
              <a:pPr/>
              <a:t>‹#›</a:t>
            </a:fld>
            <a:endParaRPr lang="en-IN"/>
          </a:p>
        </p:txBody>
      </p:sp>
    </p:spTree>
    <p:extLst>
      <p:ext uri="{BB962C8B-B14F-4D97-AF65-F5344CB8AC3E}">
        <p14:creationId xmlns:p14="http://schemas.microsoft.com/office/powerpoint/2010/main" xmlns="" val="4092431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3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EAF2860-29A0-4B51-9B73-7761756A4FF7}" type="datetimeFigureOut">
              <a:rPr lang="en-IN" smtClean="0"/>
              <a:pPr/>
              <a:t>18-04-2023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6E322F-ECE6-4837-86A3-6FC28ECAC7EE}" type="slidenum">
              <a:rPr lang="en-IN" smtClean="0"/>
              <a:pPr/>
              <a:t>‹#›</a:t>
            </a:fld>
            <a:endParaRPr lang="en-IN"/>
          </a:p>
        </p:txBody>
      </p:sp>
    </p:spTree>
    <p:extLst>
      <p:ext uri="{BB962C8B-B14F-4D97-AF65-F5344CB8AC3E}">
        <p14:creationId xmlns:p14="http://schemas.microsoft.com/office/powerpoint/2010/main" xmlns="" val="1454871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31"/>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EAF2860-29A0-4B51-9B73-7761756A4FF7}" type="datetimeFigureOut">
              <a:rPr lang="en-IN" smtClean="0"/>
              <a:pPr/>
              <a:t>18-04-2023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6E322F-ECE6-4837-86A3-6FC28ECAC7EE}" type="slidenum">
              <a:rPr lang="en-IN" smtClean="0"/>
              <a:pPr/>
              <a:t>‹#›</a:t>
            </a:fld>
            <a:endParaRPr lang="en-IN"/>
          </a:p>
        </p:txBody>
      </p:sp>
    </p:spTree>
    <p:extLst>
      <p:ext uri="{BB962C8B-B14F-4D97-AF65-F5344CB8AC3E}">
        <p14:creationId xmlns:p14="http://schemas.microsoft.com/office/powerpoint/2010/main" xmlns="" val="224962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6"/>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F2860-29A0-4B51-9B73-7761756A4FF7}" type="datetimeFigureOut">
              <a:rPr lang="en-IN" smtClean="0"/>
              <a:pPr/>
              <a:t>18-04-2023</a:t>
            </a:fld>
            <a:endParaRPr lang="en-IN"/>
          </a:p>
        </p:txBody>
      </p:sp>
      <p:sp>
        <p:nvSpPr>
          <p:cNvPr id="5" name="Footer Placeholder 4"/>
          <p:cNvSpPr>
            <a:spLocks noGrp="1"/>
          </p:cNvSpPr>
          <p:nvPr>
            <p:ph type="ftr" sz="quarter" idx="3"/>
          </p:nvPr>
        </p:nvSpPr>
        <p:spPr>
          <a:xfrm>
            <a:off x="4038600" y="6356356"/>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6"/>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E322F-ECE6-4837-86A3-6FC28ECAC7EE}" type="slidenum">
              <a:rPr lang="en-IN" smtClean="0"/>
              <a:pPr/>
              <a:t>‹#›</a:t>
            </a:fld>
            <a:endParaRPr lang="en-IN"/>
          </a:p>
        </p:txBody>
      </p:sp>
    </p:spTree>
    <p:extLst>
      <p:ext uri="{BB962C8B-B14F-4D97-AF65-F5344CB8AC3E}">
        <p14:creationId xmlns:p14="http://schemas.microsoft.com/office/powerpoint/2010/main" xmlns="" val="3658518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72343" y="381001"/>
            <a:ext cx="9985828" cy="523220"/>
          </a:xfrm>
          <a:prstGeom prst="rect">
            <a:avLst/>
          </a:prstGeom>
          <a:noFill/>
        </p:spPr>
        <p:txBody>
          <a:bodyPr wrap="square" rtlCol="0">
            <a:spAutoFit/>
          </a:bodyPr>
          <a:lstStyle/>
          <a:p>
            <a:r>
              <a:rPr lang="en-US" sz="2800" dirty="0">
                <a:latin typeface="Book Antiqua" panose="02040602050305030304" pitchFamily="18" charset="0"/>
              </a:rPr>
              <a:t>RUNGTA COLLEGE OF DENTAL SCIENCES &amp; RESEARCH </a:t>
            </a:r>
          </a:p>
        </p:txBody>
      </p:sp>
      <p:sp>
        <p:nvSpPr>
          <p:cNvPr id="4" name="TextBox 3"/>
          <p:cNvSpPr txBox="1"/>
          <p:nvPr/>
        </p:nvSpPr>
        <p:spPr>
          <a:xfrm>
            <a:off x="145142" y="2467428"/>
            <a:ext cx="9985828" cy="523220"/>
          </a:xfrm>
          <a:prstGeom prst="rect">
            <a:avLst/>
          </a:prstGeom>
          <a:noFill/>
        </p:spPr>
        <p:txBody>
          <a:bodyPr wrap="square" rtlCol="0">
            <a:spAutoFit/>
          </a:bodyPr>
          <a:lstStyle/>
          <a:p>
            <a:r>
              <a:rPr lang="en-US" sz="2800" dirty="0">
                <a:latin typeface="Book Antiqua" panose="02040602050305030304" pitchFamily="18" charset="0"/>
              </a:rPr>
              <a:t>TITLE OF THE TOPIC- DIAGNOSIS OF DENTAL CARIES </a:t>
            </a:r>
          </a:p>
        </p:txBody>
      </p:sp>
      <p:sp>
        <p:nvSpPr>
          <p:cNvPr id="6" name="TextBox 5"/>
          <p:cNvSpPr txBox="1"/>
          <p:nvPr/>
        </p:nvSpPr>
        <p:spPr>
          <a:xfrm>
            <a:off x="203200" y="5715000"/>
            <a:ext cx="11393714" cy="954107"/>
          </a:xfrm>
          <a:prstGeom prst="rect">
            <a:avLst/>
          </a:prstGeom>
          <a:noFill/>
        </p:spPr>
        <p:txBody>
          <a:bodyPr wrap="square" rtlCol="0">
            <a:spAutoFit/>
          </a:bodyPr>
          <a:lstStyle/>
          <a:p>
            <a:pPr algn="ctr"/>
            <a:r>
              <a:rPr lang="en-US" sz="2800" dirty="0">
                <a:latin typeface="Book Antiqua" panose="02040602050305030304" pitchFamily="18" charset="0"/>
              </a:rPr>
              <a:t>DEPARTMENT OF CONSERVATIVE DENTISTRY AND ENDODONTICS </a:t>
            </a:r>
          </a:p>
        </p:txBody>
      </p:sp>
      <p:pic>
        <p:nvPicPr>
          <p:cNvPr id="7" name="Picture 6"/>
          <p:cNvPicPr>
            <a:picLocks noChangeAspect="1"/>
          </p:cNvPicPr>
          <p:nvPr/>
        </p:nvPicPr>
        <p:blipFill rotWithShape="1">
          <a:blip r:embed="rId2">
            <a:extLst>
              <a:ext uri="{28A0092B-C50C-407E-A947-70E740481C1C}">
                <a14:useLocalDpi xmlns:a14="http://schemas.microsoft.com/office/drawing/2010/main" xmlns="" val="0"/>
              </a:ext>
            </a:extLst>
          </a:blip>
          <a:srcRect l="15781" r="15781"/>
          <a:stretch/>
        </p:blipFill>
        <p:spPr>
          <a:xfrm>
            <a:off x="0" y="-14515"/>
            <a:ext cx="1857828" cy="2114550"/>
          </a:xfrm>
          <a:prstGeom prst="rect">
            <a:avLst/>
          </a:prstGeom>
        </p:spPr>
      </p:pic>
      <p:sp>
        <p:nvSpPr>
          <p:cNvPr id="2" name="Slide Number Placeholder 1"/>
          <p:cNvSpPr>
            <a:spLocks noGrp="1"/>
          </p:cNvSpPr>
          <p:nvPr>
            <p:ph type="sldNum" sz="quarter" idx="12"/>
          </p:nvPr>
        </p:nvSpPr>
        <p:spPr/>
        <p:txBody>
          <a:bodyPr/>
          <a:lstStyle/>
          <a:p>
            <a:fld id="{72795863-2509-495E-A4D3-2D1EB08AA326}" type="slidenum">
              <a:rPr lang="en-US" smtClean="0"/>
              <a:pPr/>
              <a:t>1</a:t>
            </a:fld>
            <a:endParaRPr lang="en-US" dirty="0"/>
          </a:p>
        </p:txBody>
      </p:sp>
    </p:spTree>
    <p:extLst>
      <p:ext uri="{BB962C8B-B14F-4D97-AF65-F5344CB8AC3E}">
        <p14:creationId xmlns:p14="http://schemas.microsoft.com/office/powerpoint/2010/main" xmlns="" val="1307440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1981200" y="46046"/>
            <a:ext cx="8229600" cy="6811955"/>
          </a:xfrm>
        </p:spPr>
        <p:txBody>
          <a:bodyPr>
            <a:normAutofit/>
          </a:bodyPr>
          <a:lstStyle/>
          <a:p>
            <a:pPr>
              <a:buNone/>
            </a:pPr>
            <a:r>
              <a:rPr lang="en-IN" dirty="0">
                <a:solidFill>
                  <a:srgbClr val="FF0000"/>
                </a:solidFill>
              </a:rPr>
              <a:t> Chemical theory</a:t>
            </a:r>
          </a:p>
          <a:p>
            <a:r>
              <a:rPr lang="en-IN" dirty="0"/>
              <a:t> Robertson 1835</a:t>
            </a:r>
          </a:p>
          <a:p>
            <a:r>
              <a:rPr lang="en-IN" dirty="0"/>
              <a:t> Decay –due to acid production by fermentation of food particles around teeth</a:t>
            </a:r>
          </a:p>
          <a:p>
            <a:r>
              <a:rPr lang="en-IN" dirty="0"/>
              <a:t> Fermentation was strictly non-vital process.</a:t>
            </a:r>
          </a:p>
          <a:p>
            <a:r>
              <a:rPr lang="en-IN" dirty="0"/>
              <a:t> Involvement of microorganism – not recognised</a:t>
            </a:r>
          </a:p>
          <a:p>
            <a:endParaRPr lang="en-IN" dirty="0"/>
          </a:p>
          <a:p>
            <a:pPr>
              <a:buNone/>
            </a:pPr>
            <a:r>
              <a:rPr lang="en-IN" dirty="0">
                <a:solidFill>
                  <a:srgbClr val="FF0000"/>
                </a:solidFill>
              </a:rPr>
              <a:t> Parasitic theory</a:t>
            </a:r>
          </a:p>
          <a:p>
            <a:r>
              <a:rPr lang="en-IN" dirty="0"/>
              <a:t>1843, </a:t>
            </a:r>
            <a:r>
              <a:rPr lang="en-IN" dirty="0" err="1"/>
              <a:t>Erdl</a:t>
            </a:r>
            <a:r>
              <a:rPr lang="en-IN" dirty="0"/>
              <a:t> described filamentous parasites in the membrane removed from teeth.</a:t>
            </a:r>
          </a:p>
          <a:p>
            <a:pPr>
              <a:buNone/>
            </a:pPr>
            <a:r>
              <a:rPr lang="en-IN" dirty="0"/>
              <a:t>• Early microscopic observation of scrapings from teeth and carious lesions, by </a:t>
            </a:r>
            <a:r>
              <a:rPr lang="en-IN" dirty="0" err="1"/>
              <a:t>Antonie</a:t>
            </a:r>
            <a:r>
              <a:rPr lang="en-IN" dirty="0"/>
              <a:t> Van Leeuwenhoek</a:t>
            </a:r>
          </a:p>
          <a:p>
            <a:r>
              <a:rPr lang="en-IN" b="1" i="1" dirty="0"/>
              <a:t>Microorganism were associated with carious process</a:t>
            </a:r>
            <a:endParaRPr lang="en-IN" dirty="0"/>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85794"/>
            <a:ext cx="8229600" cy="1143000"/>
          </a:xfrm>
        </p:spPr>
        <p:txBody>
          <a:bodyPr>
            <a:normAutofit fontScale="90000"/>
          </a:bodyPr>
          <a:lstStyle/>
          <a:p>
            <a:r>
              <a:rPr lang="en-US" b="1" i="1" dirty="0">
                <a:solidFill>
                  <a:srgbClr val="FF0000"/>
                </a:solidFill>
              </a:rPr>
              <a:t>ACIDOGENIC (OR) CHEMICO PARASITIC THEORY</a:t>
            </a:r>
            <a:r>
              <a:rPr lang="en-US" dirty="0"/>
              <a:t/>
            </a:r>
            <a:br>
              <a:rPr lang="en-US" dirty="0"/>
            </a:br>
            <a:r>
              <a:rPr lang="en-US" dirty="0"/>
              <a:t/>
            </a:r>
            <a:br>
              <a:rPr lang="en-US" dirty="0"/>
            </a:br>
            <a:endParaRPr lang="en-IN" dirty="0"/>
          </a:p>
        </p:txBody>
      </p:sp>
      <p:sp>
        <p:nvSpPr>
          <p:cNvPr id="3" name="Content Placeholder 2"/>
          <p:cNvSpPr>
            <a:spLocks noGrp="1"/>
          </p:cNvSpPr>
          <p:nvPr>
            <p:ph idx="1"/>
          </p:nvPr>
        </p:nvSpPr>
        <p:spPr/>
        <p:txBody>
          <a:bodyPr/>
          <a:lstStyle/>
          <a:p>
            <a:pPr>
              <a:buNone/>
            </a:pPr>
            <a:r>
              <a:rPr lang="en-IN" dirty="0"/>
              <a:t> </a:t>
            </a:r>
          </a:p>
        </p:txBody>
      </p:sp>
      <p:sp>
        <p:nvSpPr>
          <p:cNvPr id="4" name="Rectangle 3"/>
          <p:cNvSpPr/>
          <p:nvPr/>
        </p:nvSpPr>
        <p:spPr>
          <a:xfrm>
            <a:off x="1738282" y="1673261"/>
            <a:ext cx="8929718" cy="4524315"/>
          </a:xfrm>
          <a:prstGeom prst="rect">
            <a:avLst/>
          </a:prstGeom>
        </p:spPr>
        <p:txBody>
          <a:bodyPr wrap="square">
            <a:spAutoFit/>
          </a:bodyPr>
          <a:lstStyle/>
          <a:p>
            <a:r>
              <a:rPr lang="en-US" b="1" i="1" dirty="0">
                <a:solidFill>
                  <a:prstClr val="black"/>
                </a:solidFill>
                <a:latin typeface="Calibri"/>
              </a:rPr>
              <a:t> </a:t>
            </a:r>
            <a:r>
              <a:rPr lang="en-US" dirty="0">
                <a:solidFill>
                  <a:prstClr val="black"/>
                </a:solidFill>
                <a:latin typeface="Calibri"/>
              </a:rPr>
              <a:t>In 1882, by W.D. Miller.</a:t>
            </a:r>
          </a:p>
          <a:p>
            <a:endParaRPr lang="en-US" dirty="0">
              <a:solidFill>
                <a:prstClr val="black"/>
              </a:solidFill>
              <a:latin typeface="Calibri"/>
            </a:endParaRPr>
          </a:p>
          <a:p>
            <a:r>
              <a:rPr lang="en-US" dirty="0">
                <a:solidFill>
                  <a:prstClr val="black"/>
                </a:solidFill>
                <a:latin typeface="Calibri"/>
              </a:rPr>
              <a:t>   </a:t>
            </a:r>
            <a:r>
              <a:rPr lang="en-US" dirty="0" err="1">
                <a:solidFill>
                  <a:prstClr val="black"/>
                </a:solidFill>
                <a:latin typeface="Calibri"/>
              </a:rPr>
              <a:t>Chemico</a:t>
            </a:r>
            <a:r>
              <a:rPr lang="en-US" dirty="0">
                <a:solidFill>
                  <a:prstClr val="black"/>
                </a:solidFill>
                <a:latin typeface="Calibri"/>
              </a:rPr>
              <a:t>-parasitic process consisting of two stages, the decalcification of enamel and dentin as a preliminary state followed by dissolution of the softened residue</a:t>
            </a:r>
          </a:p>
          <a:p>
            <a:endParaRPr lang="en-US" dirty="0">
              <a:solidFill>
                <a:prstClr val="black"/>
              </a:solidFill>
              <a:latin typeface="Calibri"/>
            </a:endParaRPr>
          </a:p>
          <a:p>
            <a:r>
              <a:rPr lang="en-US" dirty="0">
                <a:solidFill>
                  <a:prstClr val="black"/>
                </a:solidFill>
                <a:latin typeface="Calibri"/>
              </a:rPr>
              <a:t>. </a:t>
            </a:r>
            <a:r>
              <a:rPr lang="en-IN" dirty="0">
                <a:solidFill>
                  <a:prstClr val="black"/>
                </a:solidFill>
                <a:latin typeface="Calibri"/>
              </a:rPr>
              <a:t>• Significance: assigned an essential role to three factors-</a:t>
            </a:r>
          </a:p>
          <a:p>
            <a:pPr marL="342900" indent="-342900">
              <a:buFontTx/>
              <a:buAutoNum type="arabicPeriod"/>
            </a:pPr>
            <a:r>
              <a:rPr lang="en-IN" dirty="0">
                <a:solidFill>
                  <a:prstClr val="black"/>
                </a:solidFill>
                <a:latin typeface="Calibri"/>
              </a:rPr>
              <a:t>Role of microorganism in acid production and proteolysis </a:t>
            </a:r>
          </a:p>
          <a:p>
            <a:pPr marL="342900" indent="-342900">
              <a:buFontTx/>
              <a:buAutoNum type="arabicPeriod"/>
            </a:pPr>
            <a:r>
              <a:rPr lang="en-IN" dirty="0">
                <a:solidFill>
                  <a:prstClr val="black"/>
                </a:solidFill>
                <a:latin typeface="Calibri"/>
              </a:rPr>
              <a:t>Carbohydrate substrate </a:t>
            </a:r>
          </a:p>
          <a:p>
            <a:pPr marL="342900" indent="-342900">
              <a:buFontTx/>
              <a:buAutoNum type="arabicPeriod"/>
            </a:pPr>
            <a:r>
              <a:rPr lang="en-IN" dirty="0">
                <a:solidFill>
                  <a:prstClr val="black"/>
                </a:solidFill>
                <a:latin typeface="Calibri"/>
              </a:rPr>
              <a:t>3. Acid which causes dissolution of tooth minerals.</a:t>
            </a:r>
          </a:p>
          <a:p>
            <a:endParaRPr lang="en-US" dirty="0">
              <a:solidFill>
                <a:prstClr val="black"/>
              </a:solidFill>
              <a:latin typeface="Calibri"/>
            </a:endParaRPr>
          </a:p>
          <a:p>
            <a:endParaRPr lang="en-US" dirty="0">
              <a:solidFill>
                <a:prstClr val="black"/>
              </a:solidFill>
              <a:latin typeface="Calibri"/>
            </a:endParaRPr>
          </a:p>
          <a:p>
            <a:r>
              <a:rPr lang="en-US" dirty="0">
                <a:solidFill>
                  <a:prstClr val="black"/>
                </a:solidFill>
                <a:latin typeface="Calibri"/>
              </a:rPr>
              <a:t> The acid that causes the primary decalcification of enamel dentin is released by fermentation of starch, sugar.  The bulk of scientific evidence does implicate, carbohydrates, oral microorganisms and acids.</a:t>
            </a:r>
          </a:p>
          <a:p>
            <a:endParaRPr lang="en-US" dirty="0">
              <a:solidFill>
                <a:prstClr val="black"/>
              </a:solidFill>
              <a:latin typeface="Calibri"/>
            </a:endParaRPr>
          </a:p>
          <a:p>
            <a:r>
              <a:rPr lang="en-US" b="1" dirty="0">
                <a:solidFill>
                  <a:prstClr val="black"/>
                </a:solidFill>
                <a:latin typeface="Calibri"/>
              </a:rPr>
              <a:t>.  </a:t>
            </a:r>
            <a:r>
              <a:rPr lang="en-US" b="1" u="sng" dirty="0">
                <a:solidFill>
                  <a:prstClr val="black"/>
                </a:solidFill>
                <a:latin typeface="Calibri"/>
              </a:rPr>
              <a:t> </a:t>
            </a:r>
            <a:endParaRPr lang="en-US" u="sng" dirty="0">
              <a:solidFill>
                <a:prstClr val="black"/>
              </a:solidFill>
              <a:latin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1524000" y="214290"/>
            <a:ext cx="9144000" cy="6500858"/>
          </a:xfrm>
        </p:spPr>
        <p:txBody>
          <a:bodyPr/>
          <a:lstStyle/>
          <a:p>
            <a:r>
              <a:rPr lang="en-IN" dirty="0">
                <a:solidFill>
                  <a:srgbClr val="FF0000"/>
                </a:solidFill>
              </a:rPr>
              <a:t>Proteolysis: </a:t>
            </a:r>
            <a:r>
              <a:rPr lang="en-IN" dirty="0" err="1">
                <a:solidFill>
                  <a:srgbClr val="FF0000"/>
                </a:solidFill>
              </a:rPr>
              <a:t>chelation</a:t>
            </a:r>
            <a:r>
              <a:rPr lang="en-IN" dirty="0">
                <a:solidFill>
                  <a:srgbClr val="FF0000"/>
                </a:solidFill>
              </a:rPr>
              <a:t> theory</a:t>
            </a:r>
          </a:p>
          <a:p>
            <a:r>
              <a:rPr lang="en-IN" dirty="0"/>
              <a:t> Schatz et al, in 1955 </a:t>
            </a:r>
          </a:p>
          <a:p>
            <a:r>
              <a:rPr lang="en-IN" dirty="0"/>
              <a:t> Bacterial attack on enamel, initiated by </a:t>
            </a:r>
            <a:r>
              <a:rPr lang="en-IN" dirty="0" err="1"/>
              <a:t>keratinolytic</a:t>
            </a:r>
            <a:r>
              <a:rPr lang="en-IN" dirty="0"/>
              <a:t> microorganisms, results in a breakdown of the protein and other organic components of enamel, chiefly “keratin”.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1981200" y="214290"/>
            <a:ext cx="8229600" cy="6429420"/>
          </a:xfrm>
        </p:spPr>
        <p:txBody>
          <a:bodyPr>
            <a:normAutofit/>
          </a:bodyPr>
          <a:lstStyle/>
          <a:p>
            <a:pPr>
              <a:buNone/>
            </a:pPr>
            <a:r>
              <a:rPr lang="en-IN" dirty="0">
                <a:solidFill>
                  <a:srgbClr val="FF0000"/>
                </a:solidFill>
              </a:rPr>
              <a:t>Levin's theory </a:t>
            </a:r>
          </a:p>
          <a:p>
            <a:r>
              <a:rPr lang="en-IN" dirty="0"/>
              <a:t> He emphasized  that demineralization and  </a:t>
            </a:r>
            <a:r>
              <a:rPr lang="en-IN" dirty="0" err="1"/>
              <a:t>remineralization</a:t>
            </a:r>
            <a:r>
              <a:rPr lang="en-IN" dirty="0"/>
              <a:t> of  the   enamel  is  a   continuous   process if  in  a   given  interval  of  time , more  ions  leave the enamel  than entering  it,  then  there  is  a   net  demineralization  hence  the  carious   process   starts</a:t>
            </a:r>
          </a:p>
          <a:p>
            <a:r>
              <a:rPr lang="en-IN" dirty="0"/>
              <a:t> Three Important Factors </a:t>
            </a:r>
          </a:p>
          <a:p>
            <a:r>
              <a:rPr lang="en-IN" dirty="0"/>
              <a:t>Ph of  plaque </a:t>
            </a:r>
          </a:p>
          <a:p>
            <a:r>
              <a:rPr lang="en-IN" dirty="0"/>
              <a:t> </a:t>
            </a:r>
            <a:r>
              <a:rPr lang="en-IN" dirty="0" err="1"/>
              <a:t>Ca&amp;phospate</a:t>
            </a:r>
            <a:r>
              <a:rPr lang="en-IN" dirty="0"/>
              <a:t> ion concentration at  the  interface</a:t>
            </a:r>
          </a:p>
          <a:p>
            <a:r>
              <a:rPr lang="en-IN" dirty="0"/>
              <a:t>Fluoride  ion concentration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9962" y="147918"/>
            <a:ext cx="7871215" cy="1331258"/>
          </a:xfrm>
        </p:spPr>
        <p:txBody>
          <a:bodyPr>
            <a:noAutofit/>
          </a:bodyPr>
          <a:lstStyle/>
          <a:p>
            <a:r>
              <a:rPr lang="en-US" sz="2400" b="1" dirty="0"/>
              <a:t>CURRENT CONCEPT;-.</a:t>
            </a:r>
            <a:r>
              <a:rPr lang="en-US" sz="2400" b="1" i="1" dirty="0"/>
              <a:t> Primary (Essential) Factors in the Etiology of Dental Caries </a:t>
            </a:r>
            <a:r>
              <a:rPr lang="en-US" sz="3200" dirty="0"/>
              <a:t/>
            </a:r>
            <a:br>
              <a:rPr lang="en-US" sz="3200" dirty="0"/>
            </a:br>
            <a:endParaRPr lang="en-US" sz="3200" dirty="0"/>
          </a:p>
        </p:txBody>
      </p:sp>
      <p:sp>
        <p:nvSpPr>
          <p:cNvPr id="3" name="Content Placeholder 2"/>
          <p:cNvSpPr>
            <a:spLocks noGrp="1"/>
          </p:cNvSpPr>
          <p:nvPr>
            <p:ph idx="1"/>
          </p:nvPr>
        </p:nvSpPr>
        <p:spPr>
          <a:xfrm>
            <a:off x="1524000" y="1567728"/>
            <a:ext cx="4286248" cy="5290272"/>
          </a:xfrm>
        </p:spPr>
        <p:txBody>
          <a:bodyPr>
            <a:normAutofit/>
          </a:bodyPr>
          <a:lstStyle/>
          <a:p>
            <a:r>
              <a:rPr lang="en-US" sz="2000" b="1" dirty="0"/>
              <a:t>Interaction between three primary factors is essential for the initiation  and progression of caries:</a:t>
            </a:r>
          </a:p>
          <a:p>
            <a:r>
              <a:rPr lang="en-US" sz="2000" b="1" dirty="0"/>
              <a:t> a susceptible </a:t>
            </a:r>
            <a:r>
              <a:rPr lang="en-US" sz="2000" b="1" dirty="0">
                <a:solidFill>
                  <a:srgbClr val="FF0000"/>
                </a:solidFill>
              </a:rPr>
              <a:t>host tissue</a:t>
            </a:r>
            <a:r>
              <a:rPr lang="en-US" sz="2000" b="1" dirty="0"/>
              <a:t>,</a:t>
            </a:r>
          </a:p>
          <a:p>
            <a:r>
              <a:rPr lang="en-US" sz="2000" b="1" dirty="0"/>
              <a:t> the tooth</a:t>
            </a:r>
            <a:r>
              <a:rPr lang="en-US" sz="2000" b="1" dirty="0">
                <a:solidFill>
                  <a:srgbClr val="FF0000"/>
                </a:solidFill>
              </a:rPr>
              <a:t> microflora                                                                                                                                             </a:t>
            </a:r>
            <a:r>
              <a:rPr lang="en-US" sz="2000" b="1" dirty="0"/>
              <a:t>with a cariogenic </a:t>
            </a:r>
            <a:r>
              <a:rPr lang="en-US" sz="2000" b="1" dirty="0" err="1"/>
              <a:t>potenilal</a:t>
            </a:r>
            <a:endParaRPr lang="en-US" sz="2000" b="1" dirty="0"/>
          </a:p>
          <a:p>
            <a:r>
              <a:rPr lang="en-US" sz="2000" b="1" dirty="0"/>
              <a:t>a suitable </a:t>
            </a:r>
            <a:r>
              <a:rPr lang="en-US" sz="2000" b="1" dirty="0">
                <a:solidFill>
                  <a:srgbClr val="FF0000"/>
                </a:solidFill>
              </a:rPr>
              <a:t>local substrate                                                                                                                                    </a:t>
            </a:r>
            <a:r>
              <a:rPr lang="en-US" sz="2000" b="1" dirty="0"/>
              <a:t>to meet the requirement                                                                                                                                 of the pathogenic flora. </a:t>
            </a:r>
            <a:endParaRPr lang="en-US" sz="2000" dirty="0"/>
          </a:p>
        </p:txBody>
      </p:sp>
      <p:pic>
        <p:nvPicPr>
          <p:cNvPr id="4" name="Picture 3" descr="c01f008.jpg"/>
          <p:cNvPicPr>
            <a:picLocks noChangeAspect="1"/>
          </p:cNvPicPr>
          <p:nvPr/>
        </p:nvPicPr>
        <p:blipFill>
          <a:blip r:embed="rId2" cstate="print"/>
          <a:stretch>
            <a:fillRect/>
          </a:stretch>
        </p:blipFill>
        <p:spPr>
          <a:xfrm>
            <a:off x="5971973" y="1748117"/>
            <a:ext cx="4534663" cy="3785367"/>
          </a:xfrm>
          <a:prstGeom prst="rect">
            <a:avLst/>
          </a:prstGeom>
        </p:spPr>
      </p:pic>
    </p:spTree>
    <p:extLst>
      <p:ext uri="{BB962C8B-B14F-4D97-AF65-F5344CB8AC3E}">
        <p14:creationId xmlns:p14="http://schemas.microsoft.com/office/powerpoint/2010/main" xmlns="" val="2015149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967143" y="523220"/>
            <a:ext cx="8153807" cy="6831106"/>
          </a:xfrm>
        </p:spPr>
        <p:txBody>
          <a:bodyPr>
            <a:normAutofit fontScale="32500" lnSpcReduction="20000"/>
          </a:bodyPr>
          <a:lstStyle/>
          <a:p>
            <a:r>
              <a:rPr lang="en-US" sz="7200" b="1" dirty="0"/>
              <a:t>1.Composition: </a:t>
            </a:r>
            <a:endParaRPr lang="en-US" sz="7200" dirty="0"/>
          </a:p>
          <a:p>
            <a:r>
              <a:rPr lang="en-GB" sz="7200" dirty="0"/>
              <a:t> variety of electrolytes, including Na, K, Ca, fluoride, Mg, bicarbonate, and phosphates.</a:t>
            </a:r>
          </a:p>
          <a:p>
            <a:r>
              <a:rPr lang="en-GB" sz="7200" dirty="0"/>
              <a:t> immunoglobulins, proteins, enzymes, mucins, and nitrogenous products, such as urea and ammonia ions.</a:t>
            </a:r>
          </a:p>
          <a:p>
            <a:r>
              <a:rPr lang="en-GB" sz="7200" dirty="0">
                <a:solidFill>
                  <a:srgbClr val="FF0000"/>
                </a:solidFill>
              </a:rPr>
              <a:t> </a:t>
            </a:r>
            <a:r>
              <a:rPr lang="en-US" sz="7200" dirty="0">
                <a:solidFill>
                  <a:prstClr val="black"/>
                </a:solidFill>
              </a:rPr>
              <a:t>antimicrobial agents, such as secretory immunoglobulin A (IgA), lysozyme, </a:t>
            </a:r>
            <a:r>
              <a:rPr lang="en-US" sz="7200" dirty="0" err="1">
                <a:solidFill>
                  <a:prstClr val="black"/>
                </a:solidFill>
              </a:rPr>
              <a:t>lactoferrin</a:t>
            </a:r>
            <a:r>
              <a:rPr lang="en-US" sz="7200" dirty="0">
                <a:solidFill>
                  <a:prstClr val="black"/>
                </a:solidFill>
              </a:rPr>
              <a:t>, and peroxidases.</a:t>
            </a:r>
            <a:endParaRPr lang="en-US" sz="7200" dirty="0"/>
          </a:p>
          <a:p>
            <a:r>
              <a:rPr lang="en-US" sz="7200" dirty="0">
                <a:solidFill>
                  <a:srgbClr val="FF0000"/>
                </a:solidFill>
              </a:rPr>
              <a:t> Lysozyme </a:t>
            </a:r>
            <a:r>
              <a:rPr lang="en-US" sz="7200" dirty="0"/>
              <a:t>can lead to </a:t>
            </a:r>
            <a:r>
              <a:rPr lang="en-US" sz="7200" dirty="0" err="1"/>
              <a:t>bacteriolysis</a:t>
            </a:r>
            <a:r>
              <a:rPr lang="en-US" sz="7200" dirty="0"/>
              <a:t> by disrupting bacterial cell walls. </a:t>
            </a:r>
          </a:p>
          <a:p>
            <a:r>
              <a:rPr lang="en-US" sz="7200" dirty="0" err="1">
                <a:solidFill>
                  <a:srgbClr val="FF0000"/>
                </a:solidFill>
              </a:rPr>
              <a:t>Lactoferrin</a:t>
            </a:r>
            <a:r>
              <a:rPr lang="en-US" sz="7200" dirty="0">
                <a:solidFill>
                  <a:srgbClr val="FF0000"/>
                </a:solidFill>
              </a:rPr>
              <a:t> </a:t>
            </a:r>
            <a:r>
              <a:rPr lang="en-US" sz="7200" dirty="0"/>
              <a:t>binds iron, interfering with bacterial growth by both iron-dependent and independent mechanisms. </a:t>
            </a:r>
          </a:p>
          <a:p>
            <a:r>
              <a:rPr lang="en-US" sz="7200" dirty="0" err="1">
                <a:solidFill>
                  <a:srgbClr val="FF0000"/>
                </a:solidFill>
              </a:rPr>
              <a:t>Lactoperoxidase</a:t>
            </a:r>
            <a:r>
              <a:rPr lang="en-US" sz="7200" dirty="0">
                <a:solidFill>
                  <a:srgbClr val="FF0000"/>
                </a:solidFill>
              </a:rPr>
              <a:t> </a:t>
            </a:r>
            <a:r>
              <a:rPr lang="en-US" sz="7200" dirty="0"/>
              <a:t>can oxidize bacterial sulfhydryl groups, thus inhibiting glucose metabolism.</a:t>
            </a:r>
          </a:p>
          <a:p>
            <a:r>
              <a:rPr lang="en-US" sz="7200" dirty="0"/>
              <a:t> </a:t>
            </a:r>
            <a:r>
              <a:rPr lang="en-GB" sz="7200" dirty="0"/>
              <a:t>calcium and phosphate plays important role in natural </a:t>
            </a:r>
            <a:r>
              <a:rPr lang="en-GB" sz="7200" dirty="0" err="1"/>
              <a:t>defense</a:t>
            </a:r>
            <a:r>
              <a:rPr lang="en-GB" sz="7200" dirty="0"/>
              <a:t> mechanism against dissolution of teeth.</a:t>
            </a:r>
          </a:p>
          <a:p>
            <a:r>
              <a:rPr lang="en-GB" sz="7200" dirty="0"/>
              <a:t> It is studied that saliva of caries immune persons exhibit greater </a:t>
            </a:r>
            <a:r>
              <a:rPr lang="en-GB" sz="7200" dirty="0">
                <a:solidFill>
                  <a:srgbClr val="FF0000"/>
                </a:solidFill>
              </a:rPr>
              <a:t>ammonia</a:t>
            </a:r>
            <a:r>
              <a:rPr lang="en-GB" sz="7200" dirty="0"/>
              <a:t> content.</a:t>
            </a:r>
          </a:p>
          <a:p>
            <a:endParaRPr lang="en-US" sz="7200" dirty="0"/>
          </a:p>
        </p:txBody>
      </p:sp>
      <p:sp>
        <p:nvSpPr>
          <p:cNvPr id="4" name="TextBox 3"/>
          <p:cNvSpPr txBox="1"/>
          <p:nvPr/>
        </p:nvSpPr>
        <p:spPr>
          <a:xfrm>
            <a:off x="4942610" y="0"/>
            <a:ext cx="2202872" cy="523220"/>
          </a:xfrm>
          <a:prstGeom prst="rect">
            <a:avLst/>
          </a:prstGeom>
          <a:noFill/>
        </p:spPr>
        <p:txBody>
          <a:bodyPr wrap="square" rtlCol="0">
            <a:spAutoFit/>
          </a:bodyPr>
          <a:lstStyle/>
          <a:p>
            <a:r>
              <a:rPr lang="en-IN" sz="2800" b="1" dirty="0">
                <a:solidFill>
                  <a:prstClr val="black"/>
                </a:solidFill>
                <a:latin typeface="Calibri"/>
              </a:rPr>
              <a:t>SALIVA</a:t>
            </a:r>
          </a:p>
        </p:txBody>
      </p:sp>
    </p:spTree>
    <p:extLst>
      <p:ext uri="{BB962C8B-B14F-4D97-AF65-F5344CB8AC3E}">
        <p14:creationId xmlns:p14="http://schemas.microsoft.com/office/powerpoint/2010/main" xmlns="" val="1206904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normAutofit lnSpcReduction="10000"/>
          </a:bodyPr>
          <a:lstStyle/>
          <a:p>
            <a:pPr lvl="0">
              <a:buNone/>
            </a:pPr>
            <a:r>
              <a:rPr lang="en-GB" b="1" dirty="0"/>
              <a:t>2.pH: </a:t>
            </a:r>
            <a:endParaRPr lang="en-US" dirty="0"/>
          </a:p>
          <a:p>
            <a:r>
              <a:rPr lang="en-GB" dirty="0"/>
              <a:t> dependent on the secreted acids and bases, most notably the bicarbonate ion.</a:t>
            </a:r>
          </a:p>
          <a:p>
            <a:r>
              <a:rPr lang="en-GB" dirty="0"/>
              <a:t> can be as low as 5.6 in </a:t>
            </a:r>
            <a:r>
              <a:rPr lang="en-GB" dirty="0" err="1"/>
              <a:t>unstimulated</a:t>
            </a:r>
            <a:r>
              <a:rPr lang="en-GB" dirty="0"/>
              <a:t> saliva rising exponentially to 7.8 at very high flow rates.</a:t>
            </a:r>
          </a:p>
          <a:p>
            <a:r>
              <a:rPr lang="en-GB" dirty="0"/>
              <a:t> The pH at which saliva ceases to be saturated with calcium and phosphorus is referred to as </a:t>
            </a:r>
            <a:r>
              <a:rPr lang="en-GB" b="1" i="1" dirty="0">
                <a:solidFill>
                  <a:srgbClr val="FF0000"/>
                </a:solidFill>
              </a:rPr>
              <a:t>critical </a:t>
            </a:r>
            <a:r>
              <a:rPr lang="en-GB" b="1" i="1" dirty="0" err="1">
                <a:solidFill>
                  <a:srgbClr val="FF0000"/>
                </a:solidFill>
              </a:rPr>
              <a:t>pH</a:t>
            </a:r>
            <a:r>
              <a:rPr lang="en-GB" dirty="0" err="1"/>
              <a:t>.</a:t>
            </a:r>
            <a:r>
              <a:rPr lang="en-GB" dirty="0"/>
              <a:t> </a:t>
            </a:r>
          </a:p>
          <a:p>
            <a:r>
              <a:rPr lang="en-GB" dirty="0"/>
              <a:t>Below this value the inorganic material of the tooth may dissolve. </a:t>
            </a:r>
          </a:p>
          <a:p>
            <a:r>
              <a:rPr lang="en-GB" dirty="0"/>
              <a:t>It varies according to calcium and phosphorus concentration but it is usually about 5.5</a:t>
            </a:r>
            <a:endParaRPr lang="en-US" dirty="0"/>
          </a:p>
          <a:p>
            <a:endParaRPr lang="en-US" dirty="0"/>
          </a:p>
        </p:txBody>
      </p:sp>
    </p:spTree>
    <p:extLst>
      <p:ext uri="{BB962C8B-B14F-4D97-AF65-F5344CB8AC3E}">
        <p14:creationId xmlns:p14="http://schemas.microsoft.com/office/powerpoint/2010/main" xmlns="" val="988546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Autofit/>
          </a:bodyPr>
          <a:lstStyle/>
          <a:p>
            <a:endParaRPr lang="en-US" sz="1800" dirty="0"/>
          </a:p>
          <a:p>
            <a:r>
              <a:rPr lang="en-GB" sz="1800" b="1" dirty="0"/>
              <a:t>3.Buffer Capacity</a:t>
            </a:r>
            <a:endParaRPr lang="en-US" sz="1800" dirty="0"/>
          </a:p>
          <a:p>
            <a:pPr>
              <a:buFont typeface="Wingdings" pitchFamily="2" charset="2"/>
              <a:buChar char="Ø"/>
            </a:pPr>
            <a:r>
              <a:rPr lang="en-GB" sz="1800" dirty="0"/>
              <a:t>The most important buffering system in stimulated saliva is the carbonic acid/bicarbonate system </a:t>
            </a:r>
            <a:r>
              <a:rPr lang="en-GB" sz="1800" dirty="0">
                <a:solidFill>
                  <a:srgbClr val="FF0000"/>
                </a:solidFill>
              </a:rPr>
              <a:t>.</a:t>
            </a:r>
            <a:r>
              <a:rPr lang="en-US" sz="1800" dirty="0">
                <a:solidFill>
                  <a:srgbClr val="FF0000"/>
                </a:solidFill>
              </a:rPr>
              <a:t> It has been reported that the concentration of hydrogen carbonate, the main buffer component of saliva, increases about 12 times from unstimulated to stimulated whole saliva</a:t>
            </a:r>
            <a:r>
              <a:rPr lang="en-US" sz="1800" dirty="0"/>
              <a:t>. Therefore, the salivary buffer capacity can be considered as a potential contributing factor in the reduction of enamel demineralization </a:t>
            </a:r>
          </a:p>
          <a:p>
            <a:r>
              <a:rPr lang="en-GB" sz="1800" dirty="0"/>
              <a:t> </a:t>
            </a:r>
            <a:r>
              <a:rPr lang="en-GB" sz="1800" b="1" dirty="0"/>
              <a:t>4.Flow</a:t>
            </a:r>
            <a:endParaRPr lang="en-US" sz="1800" dirty="0"/>
          </a:p>
          <a:p>
            <a:pPr>
              <a:buFont typeface="Wingdings" pitchFamily="2" charset="2"/>
              <a:buChar char="Ø"/>
            </a:pPr>
            <a:r>
              <a:rPr lang="en-GB" sz="1800" dirty="0"/>
              <a:t> The accepted range of normal flow for </a:t>
            </a:r>
            <a:r>
              <a:rPr lang="en-GB" sz="1800" dirty="0" err="1"/>
              <a:t>unstimulated</a:t>
            </a:r>
            <a:r>
              <a:rPr lang="en-GB" sz="1800" dirty="0"/>
              <a:t> saliva is anything above 0.1 </a:t>
            </a:r>
            <a:r>
              <a:rPr lang="en-GB" sz="1800" dirty="0" err="1"/>
              <a:t>mL</a:t>
            </a:r>
            <a:r>
              <a:rPr lang="en-GB" sz="1800" dirty="0"/>
              <a:t>/min. For stimulated saliva, the minimum volume for the accepted norm increases to 2-5 mL/min.  Any </a:t>
            </a:r>
            <a:r>
              <a:rPr lang="en-GB" sz="1800" dirty="0" err="1"/>
              <a:t>unstimulated</a:t>
            </a:r>
            <a:r>
              <a:rPr lang="en-GB" sz="1800" dirty="0"/>
              <a:t> flow rate below 0.1 </a:t>
            </a:r>
            <a:r>
              <a:rPr lang="en-GB" sz="1800" dirty="0" err="1"/>
              <a:t>mL</a:t>
            </a:r>
            <a:r>
              <a:rPr lang="en-GB" sz="1800" dirty="0"/>
              <a:t>/min is considered </a:t>
            </a:r>
            <a:r>
              <a:rPr lang="en-GB" sz="1800" dirty="0" err="1"/>
              <a:t>hypofunction</a:t>
            </a:r>
            <a:r>
              <a:rPr lang="en-GB" sz="1800" dirty="0"/>
              <a:t>.</a:t>
            </a:r>
          </a:p>
          <a:p>
            <a:pPr>
              <a:buFont typeface="Wingdings" pitchFamily="2" charset="2"/>
              <a:buChar char="Ø"/>
            </a:pPr>
            <a:r>
              <a:rPr lang="en-GB" sz="1800" dirty="0"/>
              <a:t> </a:t>
            </a:r>
            <a:r>
              <a:rPr lang="en-US" sz="1800" dirty="0">
                <a:solidFill>
                  <a:srgbClr val="FF0000"/>
                </a:solidFill>
              </a:rPr>
              <a:t>Increase of salivary flow has a direct impact on the clearance of sugar and acids from the tooth surface, which implicates the onset and progression of dental caries lesions.</a:t>
            </a:r>
          </a:p>
          <a:p>
            <a:pPr>
              <a:buFont typeface="Wingdings" pitchFamily="2" charset="2"/>
              <a:buChar char="Ø"/>
            </a:pPr>
            <a:r>
              <a:rPr lang="en-US" sz="1800" dirty="0">
                <a:solidFill>
                  <a:srgbClr val="FF0000"/>
                </a:solidFill>
              </a:rPr>
              <a:t>Oral clearance is slower for upper teeth compared with lower and for the </a:t>
            </a:r>
            <a:r>
              <a:rPr lang="en-US" sz="1800" dirty="0" err="1">
                <a:solidFill>
                  <a:srgbClr val="FF0000"/>
                </a:solidFill>
              </a:rPr>
              <a:t>buccal</a:t>
            </a:r>
            <a:r>
              <a:rPr lang="en-US" sz="1800" dirty="0">
                <a:solidFill>
                  <a:srgbClr val="FF0000"/>
                </a:solidFill>
              </a:rPr>
              <a:t> surfaces compared with lingual. The slowest clearance rate is on the </a:t>
            </a:r>
            <a:r>
              <a:rPr lang="en-US" sz="1800" dirty="0" err="1">
                <a:solidFill>
                  <a:srgbClr val="FF0000"/>
                </a:solidFill>
              </a:rPr>
              <a:t>buccal</a:t>
            </a:r>
            <a:r>
              <a:rPr lang="en-US" sz="1800" dirty="0">
                <a:solidFill>
                  <a:srgbClr val="FF0000"/>
                </a:solidFill>
              </a:rPr>
              <a:t> surface of the upper anterior teeth, whereas the fastest is on the lingual surfaces of lower anterior teeth</a:t>
            </a:r>
            <a:r>
              <a:rPr lang="en-US" sz="1800" dirty="0"/>
              <a:t>. This can be explained by the proximity of those surfaces in relation to the </a:t>
            </a:r>
            <a:r>
              <a:rPr lang="en-US" sz="1800" dirty="0" err="1"/>
              <a:t>submandibular</a:t>
            </a:r>
            <a:r>
              <a:rPr lang="en-US" sz="1800" dirty="0"/>
              <a:t> and sublingual glands</a:t>
            </a:r>
            <a:endParaRPr lang="en-GB" sz="1800" dirty="0"/>
          </a:p>
          <a:p>
            <a:r>
              <a:rPr lang="en-GB" sz="1800" dirty="0"/>
              <a:t>5.</a:t>
            </a:r>
            <a:r>
              <a:rPr lang="en-US" sz="1800" b="1" dirty="0"/>
              <a:t> Viscosity</a:t>
            </a:r>
            <a:endParaRPr lang="en-US" sz="1800" dirty="0"/>
          </a:p>
          <a:p>
            <a:pPr>
              <a:buFont typeface="Wingdings" pitchFamily="2" charset="2"/>
              <a:buChar char="Ø"/>
            </a:pPr>
            <a:r>
              <a:rPr lang="en-US" sz="1800" b="1" dirty="0"/>
              <a:t> </a:t>
            </a:r>
            <a:r>
              <a:rPr lang="en-US" sz="1800" dirty="0"/>
              <a:t>The viscosity of saliva has been suggested to be of some significance in accounting for differences in caries activity between different persons.</a:t>
            </a:r>
          </a:p>
          <a:p>
            <a:pPr>
              <a:buNone/>
            </a:pPr>
            <a:r>
              <a:rPr lang="en-GB" sz="1800" b="1" dirty="0"/>
              <a:t> </a:t>
            </a:r>
            <a:endParaRPr lang="en-US" sz="1800" dirty="0"/>
          </a:p>
          <a:p>
            <a:endParaRPr lang="en-US" sz="1800" dirty="0"/>
          </a:p>
        </p:txBody>
      </p:sp>
    </p:spTree>
    <p:extLst>
      <p:ext uri="{BB962C8B-B14F-4D97-AF65-F5344CB8AC3E}">
        <p14:creationId xmlns:p14="http://schemas.microsoft.com/office/powerpoint/2010/main" xmlns="" val="2691253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737389" y="1659868"/>
            <a:ext cx="2457450" cy="1981200"/>
          </a:xfrm>
          <a:prstGeom prst="roundRect">
            <a:avLst>
              <a:gd name="adj" fmla="val 3321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prstClr val="white"/>
                </a:solidFill>
                <a:latin typeface="Calibri"/>
              </a:rPr>
              <a:t> Enamel is composed mostly of mineral in the form of </a:t>
            </a:r>
            <a:r>
              <a:rPr lang="en-US" sz="1600" dirty="0" err="1">
                <a:solidFill>
                  <a:prstClr val="white"/>
                </a:solidFill>
                <a:latin typeface="Calibri"/>
              </a:rPr>
              <a:t>hydroxyapatite</a:t>
            </a:r>
            <a:r>
              <a:rPr lang="en-US" sz="1600" dirty="0">
                <a:solidFill>
                  <a:prstClr val="white"/>
                </a:solidFill>
                <a:latin typeface="Calibri"/>
              </a:rPr>
              <a:t> (</a:t>
            </a:r>
            <a:r>
              <a:rPr lang="en-US" sz="1600" dirty="0" err="1">
                <a:solidFill>
                  <a:prstClr val="white"/>
                </a:solidFill>
                <a:latin typeface="Calibri"/>
              </a:rPr>
              <a:t>HAp</a:t>
            </a:r>
            <a:r>
              <a:rPr lang="en-US" sz="1600" dirty="0">
                <a:solidFill>
                  <a:prstClr val="white"/>
                </a:solidFill>
                <a:latin typeface="Calibri"/>
              </a:rPr>
              <a:t>), chemically represented by Ca10(PO4)2(OH)2</a:t>
            </a:r>
          </a:p>
        </p:txBody>
      </p:sp>
      <p:sp>
        <p:nvSpPr>
          <p:cNvPr id="6" name="Rectangle 5"/>
          <p:cNvSpPr/>
          <p:nvPr/>
        </p:nvSpPr>
        <p:spPr>
          <a:xfrm>
            <a:off x="2199409" y="863816"/>
            <a:ext cx="8385464" cy="830997"/>
          </a:xfrm>
          <a:prstGeom prst="rect">
            <a:avLst/>
          </a:prstGeom>
        </p:spPr>
        <p:txBody>
          <a:bodyPr wrap="square">
            <a:spAutoFit/>
          </a:bodyPr>
          <a:lstStyle/>
          <a:p>
            <a:r>
              <a:rPr lang="en-US" sz="1600" dirty="0">
                <a:solidFill>
                  <a:prstClr val="black"/>
                </a:solidFill>
                <a:latin typeface="Calibri"/>
              </a:rPr>
              <a:t>The mineral composition differences will determine the stability of the crystals forming the structure of enamel, affecting its solubility. The more stable the crystals, the less soluble they will be.</a:t>
            </a:r>
          </a:p>
        </p:txBody>
      </p:sp>
      <p:sp>
        <p:nvSpPr>
          <p:cNvPr id="10" name="TextBox 9"/>
          <p:cNvSpPr txBox="1"/>
          <p:nvPr/>
        </p:nvSpPr>
        <p:spPr>
          <a:xfrm>
            <a:off x="6542809" y="3776937"/>
            <a:ext cx="3371850" cy="1077218"/>
          </a:xfrm>
          <a:prstGeom prst="rect">
            <a:avLst/>
          </a:prstGeom>
          <a:noFill/>
        </p:spPr>
        <p:txBody>
          <a:bodyPr wrap="square" rtlCol="0">
            <a:spAutoFit/>
          </a:bodyPr>
          <a:lstStyle/>
          <a:p>
            <a:pPr>
              <a:buFont typeface="Wingdings" pitchFamily="2" charset="2"/>
              <a:buChar char="Ø"/>
            </a:pPr>
            <a:r>
              <a:rPr lang="en-US" sz="1600" dirty="0" err="1">
                <a:solidFill>
                  <a:prstClr val="black"/>
                </a:solidFill>
                <a:latin typeface="Calibri"/>
              </a:rPr>
              <a:t>Fluorapatite</a:t>
            </a:r>
            <a:r>
              <a:rPr lang="en-US" sz="1600" dirty="0">
                <a:solidFill>
                  <a:prstClr val="black"/>
                </a:solidFill>
                <a:latin typeface="Calibri"/>
              </a:rPr>
              <a:t> (substitution of OH– by F– ions) is a highly stable crystalline form, even more than </a:t>
            </a:r>
            <a:r>
              <a:rPr lang="en-US" sz="1600" dirty="0" err="1">
                <a:solidFill>
                  <a:prstClr val="black"/>
                </a:solidFill>
                <a:latin typeface="Calibri"/>
              </a:rPr>
              <a:t>hydroxyapatite</a:t>
            </a:r>
            <a:r>
              <a:rPr lang="en-US" sz="1600" dirty="0">
                <a:solidFill>
                  <a:prstClr val="black"/>
                </a:solidFill>
                <a:latin typeface="Calibri"/>
              </a:rPr>
              <a:t>, has lower solubility.</a:t>
            </a:r>
          </a:p>
        </p:txBody>
      </p:sp>
      <p:sp>
        <p:nvSpPr>
          <p:cNvPr id="11" name="Rectangle 10"/>
          <p:cNvSpPr/>
          <p:nvPr/>
        </p:nvSpPr>
        <p:spPr>
          <a:xfrm>
            <a:off x="2209799" y="3776938"/>
            <a:ext cx="3429000" cy="2800767"/>
          </a:xfrm>
          <a:prstGeom prst="rect">
            <a:avLst/>
          </a:prstGeom>
        </p:spPr>
        <p:txBody>
          <a:bodyPr>
            <a:spAutoFit/>
          </a:bodyPr>
          <a:lstStyle/>
          <a:p>
            <a:pPr>
              <a:buFont typeface="Wingdings" pitchFamily="2" charset="2"/>
              <a:buChar char="Ø"/>
            </a:pPr>
            <a:r>
              <a:rPr lang="en-US" sz="1600" dirty="0">
                <a:solidFill>
                  <a:prstClr val="black"/>
                </a:solidFill>
                <a:latin typeface="Calibri"/>
              </a:rPr>
              <a:t>Substitution of PO4– ions by carbonate, on the other hand, renders enamel less stable and </a:t>
            </a:r>
            <a:r>
              <a:rPr lang="en-US" sz="1600" dirty="0" err="1">
                <a:solidFill>
                  <a:prstClr val="black"/>
                </a:solidFill>
                <a:latin typeface="Calibri"/>
              </a:rPr>
              <a:t>conse</a:t>
            </a:r>
            <a:r>
              <a:rPr lang="en-US" sz="1600" dirty="0">
                <a:solidFill>
                  <a:prstClr val="black"/>
                </a:solidFill>
                <a:latin typeface="Calibri"/>
              </a:rPr>
              <a:t>- </a:t>
            </a:r>
            <a:r>
              <a:rPr lang="en-US" sz="1600" dirty="0" err="1">
                <a:solidFill>
                  <a:prstClr val="black"/>
                </a:solidFill>
                <a:latin typeface="Calibri"/>
              </a:rPr>
              <a:t>quently</a:t>
            </a:r>
            <a:r>
              <a:rPr lang="en-US" sz="1600" dirty="0">
                <a:solidFill>
                  <a:prstClr val="black"/>
                </a:solidFill>
                <a:latin typeface="Calibri"/>
              </a:rPr>
              <a:t> more susceptible to demineralization. Carbonate is present in relatively high levels when teeth erupt.</a:t>
            </a:r>
          </a:p>
          <a:p>
            <a:endParaRPr lang="en-US" sz="1600" dirty="0">
              <a:solidFill>
                <a:prstClr val="black"/>
              </a:solidFill>
              <a:latin typeface="Calibri"/>
            </a:endParaRPr>
          </a:p>
          <a:p>
            <a:pPr>
              <a:buFont typeface="Wingdings" pitchFamily="2" charset="2"/>
              <a:buChar char="Ø"/>
            </a:pPr>
            <a:r>
              <a:rPr lang="en-US" sz="1600" dirty="0">
                <a:solidFill>
                  <a:prstClr val="black"/>
                </a:solidFill>
                <a:latin typeface="Calibri"/>
              </a:rPr>
              <a:t>Surface enamel is more highly mineralized and tends to accumulate greater quantities of fluoride, zinc, lead and iron than the underlying enamel. </a:t>
            </a:r>
          </a:p>
        </p:txBody>
      </p:sp>
      <p:sp>
        <p:nvSpPr>
          <p:cNvPr id="12" name="Rectangle 11"/>
          <p:cNvSpPr/>
          <p:nvPr/>
        </p:nvSpPr>
        <p:spPr>
          <a:xfrm>
            <a:off x="6542810" y="4972005"/>
            <a:ext cx="3740727" cy="1569660"/>
          </a:xfrm>
          <a:prstGeom prst="rect">
            <a:avLst/>
          </a:prstGeom>
        </p:spPr>
        <p:txBody>
          <a:bodyPr wrap="square">
            <a:spAutoFit/>
          </a:bodyPr>
          <a:lstStyle/>
          <a:p>
            <a:pPr>
              <a:buFont typeface="Wingdings" pitchFamily="2" charset="2"/>
              <a:buChar char="Ø"/>
            </a:pPr>
            <a:r>
              <a:rPr lang="en-US" sz="1600" dirty="0">
                <a:solidFill>
                  <a:prstClr val="black"/>
                </a:solidFill>
                <a:latin typeface="Calibri"/>
              </a:rPr>
              <a:t>Larger, more uniform crystals have less specific surface area and thus are less reactive (less acid soluble).</a:t>
            </a:r>
          </a:p>
          <a:p>
            <a:pPr>
              <a:buFont typeface="Wingdings" pitchFamily="2" charset="2"/>
              <a:buChar char="Ø"/>
            </a:pPr>
            <a:r>
              <a:rPr lang="en-US" sz="1600" dirty="0">
                <a:solidFill>
                  <a:prstClr val="black"/>
                </a:solidFill>
                <a:latin typeface="Calibri"/>
              </a:rPr>
              <a:t> The closer the crystals are packed, the less space there is for water diffusion, thus reducing enamel solubility. </a:t>
            </a:r>
          </a:p>
        </p:txBody>
      </p:sp>
      <p:sp>
        <p:nvSpPr>
          <p:cNvPr id="2" name="TextBox 1"/>
          <p:cNvSpPr txBox="1"/>
          <p:nvPr/>
        </p:nvSpPr>
        <p:spPr>
          <a:xfrm>
            <a:off x="4737390" y="204178"/>
            <a:ext cx="1360501" cy="338554"/>
          </a:xfrm>
          <a:prstGeom prst="rect">
            <a:avLst/>
          </a:prstGeom>
          <a:noFill/>
        </p:spPr>
        <p:txBody>
          <a:bodyPr wrap="none" rtlCol="0">
            <a:spAutoFit/>
          </a:bodyPr>
          <a:lstStyle/>
          <a:p>
            <a:r>
              <a:rPr lang="en-IN" sz="1600" b="1" dirty="0">
                <a:solidFill>
                  <a:prstClr val="black"/>
                </a:solidFill>
                <a:latin typeface="Calibri"/>
              </a:rPr>
              <a:t>TOOTH- HOST</a:t>
            </a:r>
          </a:p>
        </p:txBody>
      </p:sp>
    </p:spTree>
    <p:extLst>
      <p:ext uri="{BB962C8B-B14F-4D97-AF65-F5344CB8AC3E}">
        <p14:creationId xmlns:p14="http://schemas.microsoft.com/office/powerpoint/2010/main" xmlns="" val="9865232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a:t>Demineralisation and remineralisation cycle for enamel caries (adapted from Mount and Hume). </a:t>
            </a:r>
            <a:endParaRPr lang="en-US" sz="2800" dirty="0"/>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xmlns="" val="0"/>
              </a:ext>
            </a:extLst>
          </a:blip>
          <a:stretch>
            <a:fillRect/>
          </a:stretch>
        </p:blipFill>
        <p:spPr bwMode="auto">
          <a:xfrm>
            <a:off x="2152650" y="2046775"/>
            <a:ext cx="7886700" cy="3909038"/>
          </a:xfrm>
          <a:prstGeom prst="rect">
            <a:avLst/>
          </a:prstGeom>
          <a:noFill/>
          <a:ln>
            <a:noFill/>
          </a:ln>
        </p:spPr>
      </p:pic>
    </p:spTree>
    <p:extLst>
      <p:ext uri="{BB962C8B-B14F-4D97-AF65-F5344CB8AC3E}">
        <p14:creationId xmlns:p14="http://schemas.microsoft.com/office/powerpoint/2010/main" xmlns="" val="1969335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94971" y="609603"/>
            <a:ext cx="9260115" cy="1103091"/>
          </a:xfrm>
        </p:spPr>
        <p:txBody>
          <a:bodyPr>
            <a:normAutofit/>
          </a:bodyPr>
          <a:lstStyle/>
          <a:p>
            <a:r>
              <a:rPr lang="en-US" b="1" dirty="0">
                <a:solidFill>
                  <a:schemeClr val="tx1"/>
                </a:solidFill>
                <a:effectLst/>
                <a:latin typeface="Times New Roman" panose="02020603050405020304" pitchFamily="18" charset="0"/>
                <a:cs typeface="Times New Roman" panose="02020603050405020304" pitchFamily="18" charset="0"/>
              </a:rPr>
              <a:t>Specific learning Objectives </a:t>
            </a:r>
            <a:endParaRPr lang="en-US" sz="3100" b="1" dirty="0">
              <a:effectLst/>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xmlns="" val="1546899202"/>
              </p:ext>
            </p:extLst>
          </p:nvPr>
        </p:nvGraphicFramePr>
        <p:xfrm>
          <a:off x="711201" y="2612570"/>
          <a:ext cx="10232570" cy="1817996"/>
        </p:xfrm>
        <a:graphic>
          <a:graphicData uri="http://schemas.openxmlformats.org/drawingml/2006/table">
            <a:tbl>
              <a:tblPr firstRow="1" bandRow="1">
                <a:tableStyleId>{5C22544A-7EE6-4342-B048-85BDC9FD1C3A}</a:tableStyleId>
              </a:tblPr>
              <a:tblGrid>
                <a:gridCol w="2700665">
                  <a:extLst>
                    <a:ext uri="{9D8B030D-6E8A-4147-A177-3AD203B41FA5}">
                      <a16:colId xmlns="" xmlns:a16="http://schemas.microsoft.com/office/drawing/2014/main" val="946123654"/>
                    </a:ext>
                  </a:extLst>
                </a:gridCol>
                <a:gridCol w="4459236">
                  <a:extLst>
                    <a:ext uri="{9D8B030D-6E8A-4147-A177-3AD203B41FA5}">
                      <a16:colId xmlns="" xmlns:a16="http://schemas.microsoft.com/office/drawing/2014/main" val="2411658997"/>
                    </a:ext>
                  </a:extLst>
                </a:gridCol>
                <a:gridCol w="3072669">
                  <a:extLst>
                    <a:ext uri="{9D8B030D-6E8A-4147-A177-3AD203B41FA5}">
                      <a16:colId xmlns="" xmlns:a16="http://schemas.microsoft.com/office/drawing/2014/main" val="3411213719"/>
                    </a:ext>
                  </a:extLst>
                </a:gridCol>
              </a:tblGrid>
              <a:tr h="454499">
                <a:tc>
                  <a:txBody>
                    <a:bodyPr/>
                    <a:lstStyle/>
                    <a:p>
                      <a:r>
                        <a:rPr lang="en-US" dirty="0"/>
                        <a:t>Core areas* </a:t>
                      </a:r>
                    </a:p>
                  </a:txBody>
                  <a:tcPr/>
                </a:tc>
                <a:tc>
                  <a:txBody>
                    <a:bodyPr/>
                    <a:lstStyle/>
                    <a:p>
                      <a:r>
                        <a:rPr lang="en-US" dirty="0"/>
                        <a:t>Domain</a:t>
                      </a:r>
                      <a:r>
                        <a:rPr lang="en-US" baseline="0" dirty="0"/>
                        <a:t> **</a:t>
                      </a:r>
                      <a:endParaRPr lang="en-US" dirty="0"/>
                    </a:p>
                  </a:txBody>
                  <a:tcPr/>
                </a:tc>
                <a:tc>
                  <a:txBody>
                    <a:bodyPr/>
                    <a:lstStyle/>
                    <a:p>
                      <a:r>
                        <a:rPr lang="en-US" dirty="0"/>
                        <a:t>Category #</a:t>
                      </a:r>
                    </a:p>
                  </a:txBody>
                  <a:tcPr/>
                </a:tc>
                <a:extLst>
                  <a:ext uri="{0D108BD9-81ED-4DB2-BD59-A6C34878D82A}">
                    <a16:rowId xmlns="" xmlns:a16="http://schemas.microsoft.com/office/drawing/2014/main" val="868424398"/>
                  </a:ext>
                </a:extLst>
              </a:tr>
              <a:tr h="454499">
                <a:tc>
                  <a:txBody>
                    <a:bodyPr/>
                    <a:lstStyle/>
                    <a:p>
                      <a:r>
                        <a:rPr lang="en-US" dirty="0"/>
                        <a:t>Introduction </a:t>
                      </a:r>
                    </a:p>
                  </a:txBody>
                  <a:tcPr/>
                </a:tc>
                <a:tc>
                  <a:txBody>
                    <a:bodyPr/>
                    <a:lstStyle/>
                    <a:p>
                      <a:r>
                        <a:rPr lang="en-US" dirty="0"/>
                        <a:t>Cognitive </a:t>
                      </a:r>
                    </a:p>
                  </a:txBody>
                  <a:tcPr/>
                </a:tc>
                <a:tc>
                  <a:txBody>
                    <a:bodyPr/>
                    <a:lstStyle/>
                    <a:p>
                      <a:r>
                        <a:rPr lang="en-US" dirty="0"/>
                        <a:t>Must know</a:t>
                      </a:r>
                    </a:p>
                  </a:txBody>
                  <a:tcPr/>
                </a:tc>
                <a:extLst>
                  <a:ext uri="{0D108BD9-81ED-4DB2-BD59-A6C34878D82A}">
                    <a16:rowId xmlns="" xmlns:a16="http://schemas.microsoft.com/office/drawing/2014/main" val="3586572506"/>
                  </a:ext>
                </a:extLst>
              </a:tr>
              <a:tr h="454499">
                <a:tc>
                  <a:txBody>
                    <a:bodyPr/>
                    <a:lstStyle/>
                    <a:p>
                      <a:r>
                        <a:rPr lang="en-US" dirty="0"/>
                        <a:t>Theories </a:t>
                      </a:r>
                    </a:p>
                  </a:txBody>
                  <a:tcPr/>
                </a:tc>
                <a:tc>
                  <a:txBody>
                    <a:bodyPr/>
                    <a:lstStyle/>
                    <a:p>
                      <a:r>
                        <a:rPr lang="en-US" dirty="0"/>
                        <a:t>Cognitive </a:t>
                      </a:r>
                    </a:p>
                  </a:txBody>
                  <a:tcPr/>
                </a:tc>
                <a:tc>
                  <a:txBody>
                    <a:bodyPr/>
                    <a:lstStyle/>
                    <a:p>
                      <a:r>
                        <a:rPr lang="en-US" dirty="0"/>
                        <a:t>Must know</a:t>
                      </a:r>
                    </a:p>
                  </a:txBody>
                  <a:tcPr/>
                </a:tc>
                <a:extLst>
                  <a:ext uri="{0D108BD9-81ED-4DB2-BD59-A6C34878D82A}">
                    <a16:rowId xmlns="" xmlns:a16="http://schemas.microsoft.com/office/drawing/2014/main" val="2359924706"/>
                  </a:ext>
                </a:extLst>
              </a:tr>
              <a:tr h="454499">
                <a:tc>
                  <a:txBody>
                    <a:bodyPr/>
                    <a:lstStyle/>
                    <a:p>
                      <a:r>
                        <a:rPr lang="en-US" dirty="0"/>
                        <a:t>Caries diagnosis</a:t>
                      </a:r>
                    </a:p>
                  </a:txBody>
                  <a:tcPr/>
                </a:tc>
                <a:tc>
                  <a:txBody>
                    <a:bodyPr/>
                    <a:lstStyle/>
                    <a:p>
                      <a:r>
                        <a:rPr lang="en-US" dirty="0"/>
                        <a:t>Psychomotor </a:t>
                      </a:r>
                    </a:p>
                  </a:txBody>
                  <a:tcPr/>
                </a:tc>
                <a:tc>
                  <a:txBody>
                    <a:bodyPr/>
                    <a:lstStyle/>
                    <a:p>
                      <a:r>
                        <a:rPr lang="en-US" dirty="0"/>
                        <a:t>Must know</a:t>
                      </a:r>
                    </a:p>
                  </a:txBody>
                  <a:tcPr/>
                </a:tc>
                <a:extLst>
                  <a:ext uri="{0D108BD9-81ED-4DB2-BD59-A6C34878D82A}">
                    <a16:rowId xmlns="" xmlns:a16="http://schemas.microsoft.com/office/drawing/2014/main" val="2577297493"/>
                  </a:ext>
                </a:extLst>
              </a:tr>
            </a:tbl>
          </a:graphicData>
        </a:graphic>
      </p:graphicFrame>
      <p:sp>
        <p:nvSpPr>
          <p:cNvPr id="3" name="TextBox 2"/>
          <p:cNvSpPr txBox="1"/>
          <p:nvPr/>
        </p:nvSpPr>
        <p:spPr>
          <a:xfrm>
            <a:off x="856343" y="4743275"/>
            <a:ext cx="8287656" cy="1815882"/>
          </a:xfrm>
          <a:prstGeom prst="rect">
            <a:avLst/>
          </a:prstGeom>
          <a:noFill/>
        </p:spPr>
        <p:txBody>
          <a:bodyPr wrap="square" rtlCol="0">
            <a:spAutoFit/>
          </a:bodyPr>
          <a:lstStyle/>
          <a:p>
            <a:pPr marL="285750" indent="-285750">
              <a:buFont typeface="Arial" panose="020B0604020202020204" pitchFamily="34" charset="0"/>
              <a:buChar char="•"/>
            </a:pPr>
            <a:r>
              <a:rPr lang="en-US" sz="2800" dirty="0"/>
              <a:t>*Subtopic of importance</a:t>
            </a:r>
          </a:p>
          <a:p>
            <a:pPr marL="285750" indent="-285750">
              <a:buFont typeface="Arial" panose="020B0604020202020204" pitchFamily="34" charset="0"/>
              <a:buChar char="•"/>
            </a:pPr>
            <a:r>
              <a:rPr lang="en-US" sz="2800" dirty="0"/>
              <a:t>**  Cognitive, Psychomotor   or Affective </a:t>
            </a:r>
          </a:p>
          <a:p>
            <a:pPr marL="285750" indent="-285750">
              <a:buFont typeface="Arial" panose="020B0604020202020204" pitchFamily="34" charset="0"/>
              <a:buChar char="•"/>
            </a:pPr>
            <a:r>
              <a:rPr lang="en-US" sz="2800" dirty="0"/>
              <a:t># Must know , Nice to know  &amp; Desire to know </a:t>
            </a:r>
          </a:p>
          <a:p>
            <a:r>
              <a:rPr lang="en-US" sz="2800" dirty="0"/>
              <a:t>( Table to be prepared as per the above format )</a:t>
            </a:r>
          </a:p>
        </p:txBody>
      </p:sp>
      <p:sp>
        <p:nvSpPr>
          <p:cNvPr id="4" name="Rectangle 3"/>
          <p:cNvSpPr/>
          <p:nvPr/>
        </p:nvSpPr>
        <p:spPr>
          <a:xfrm>
            <a:off x="1175656" y="1878767"/>
            <a:ext cx="9797143" cy="523220"/>
          </a:xfrm>
          <a:prstGeom prst="rect">
            <a:avLst/>
          </a:prstGeom>
        </p:spPr>
        <p:txBody>
          <a:bodyPr wrap="square">
            <a:spAutoFit/>
          </a:bodyPr>
          <a:lstStyle/>
          <a:p>
            <a:r>
              <a:rPr lang="en-US" sz="2800" b="1" dirty="0">
                <a:latin typeface="Times New Roman" panose="02020603050405020304" pitchFamily="18" charset="0"/>
                <a:cs typeface="Times New Roman" panose="02020603050405020304" pitchFamily="18" charset="0"/>
              </a:rPr>
              <a:t>At the end of this presentation the learner is expected to know ;</a:t>
            </a:r>
            <a:endParaRPr lang="en-US" sz="2800" dirty="0"/>
          </a:p>
        </p:txBody>
      </p:sp>
      <p:sp>
        <p:nvSpPr>
          <p:cNvPr id="5" name="Slide Number Placeholder 4"/>
          <p:cNvSpPr>
            <a:spLocks noGrp="1"/>
          </p:cNvSpPr>
          <p:nvPr>
            <p:ph type="sldNum" sz="quarter" idx="12"/>
          </p:nvPr>
        </p:nvSpPr>
        <p:spPr/>
        <p:txBody>
          <a:bodyPr/>
          <a:lstStyle/>
          <a:p>
            <a:fld id="{72795863-2509-495E-A4D3-2D1EB08AA326}" type="slidenum">
              <a:rPr lang="en-US" smtClean="0"/>
              <a:pPr/>
              <a:t>2</a:t>
            </a:fld>
            <a:endParaRPr lang="en-US"/>
          </a:p>
        </p:txBody>
      </p:sp>
    </p:spTree>
    <p:extLst>
      <p:ext uri="{BB962C8B-B14F-4D97-AF65-F5344CB8AC3E}">
        <p14:creationId xmlns:p14="http://schemas.microsoft.com/office/powerpoint/2010/main" xmlns="" val="39947178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2631" y="228600"/>
            <a:ext cx="8198893" cy="6404212"/>
          </a:xfrm>
        </p:spPr>
        <p:txBody>
          <a:bodyPr>
            <a:normAutofit fontScale="25000" lnSpcReduction="20000"/>
          </a:bodyPr>
          <a:lstStyle/>
          <a:p>
            <a:r>
              <a:rPr lang="en-US" sz="8000" b="1" dirty="0"/>
              <a:t>SYSTEMIC FACTORS</a:t>
            </a:r>
            <a:endParaRPr lang="en-US" sz="8000" dirty="0"/>
          </a:p>
          <a:p>
            <a:endParaRPr lang="en-US" b="1" dirty="0"/>
          </a:p>
          <a:p>
            <a:endParaRPr lang="en-US" b="1" dirty="0"/>
          </a:p>
          <a:p>
            <a:endParaRPr lang="en-US" b="1" dirty="0"/>
          </a:p>
          <a:p>
            <a:r>
              <a:rPr lang="en-US" b="1" u="sng" dirty="0"/>
              <a:t> </a:t>
            </a:r>
            <a:r>
              <a:rPr lang="en-US" sz="7200" b="1" u="sng" dirty="0"/>
              <a:t>Heredity</a:t>
            </a:r>
            <a:endParaRPr lang="en-US" sz="7200" u="sng" dirty="0"/>
          </a:p>
          <a:p>
            <a:pPr>
              <a:buFont typeface="Wingdings" pitchFamily="2" charset="2"/>
              <a:buChar char="Ø"/>
            </a:pPr>
            <a:r>
              <a:rPr lang="en-US" sz="7200" b="1" dirty="0"/>
              <a:t> </a:t>
            </a:r>
            <a:r>
              <a:rPr lang="en-US" sz="7200" dirty="0"/>
              <a:t>There is racial tendency for high or low caries incidence in some instances at least, appears to follow hereditary pattern</a:t>
            </a:r>
          </a:p>
          <a:p>
            <a:pPr lvl="0">
              <a:buFont typeface="Wingdings" pitchFamily="2" charset="2"/>
              <a:buChar char="Ø"/>
            </a:pPr>
            <a:r>
              <a:rPr lang="en-US" sz="7200" dirty="0"/>
              <a:t>   Local factors may easily alter this tendency would indicate that heredity does not exert a strong influence in determining individual caries susceptibility.</a:t>
            </a:r>
          </a:p>
          <a:p>
            <a:pPr lvl="0">
              <a:buFont typeface="Wingdings" pitchFamily="2" charset="2"/>
              <a:buChar char="Ø"/>
            </a:pPr>
            <a:r>
              <a:rPr lang="en-US" sz="7200" dirty="0"/>
              <a:t>Dietary habits, food likes and dislikes, cooking habits and even such toilet habits as tooth brushing frequency and methods are all often passed down from generation to generation.</a:t>
            </a:r>
          </a:p>
          <a:p>
            <a:pPr lvl="0">
              <a:buFont typeface="Wingdings" pitchFamily="2" charset="2"/>
              <a:buChar char="Ø"/>
            </a:pPr>
            <a:r>
              <a:rPr lang="en-US" sz="7200" b="1" dirty="0"/>
              <a:t> There is still no incontrovertible evidence that heredity </a:t>
            </a:r>
            <a:r>
              <a:rPr lang="en-US" sz="7200" b="1" i="1" dirty="0"/>
              <a:t>per se</a:t>
            </a:r>
            <a:r>
              <a:rPr lang="en-US" sz="7200" b="1" dirty="0"/>
              <a:t> has a definite relation to dental caries incidence</a:t>
            </a:r>
            <a:r>
              <a:rPr lang="en-US" sz="7200" dirty="0"/>
              <a:t>.</a:t>
            </a:r>
          </a:p>
          <a:p>
            <a:pPr>
              <a:buFont typeface="Wingdings" pitchFamily="2" charset="2"/>
              <a:buChar char="Ø"/>
            </a:pPr>
            <a:r>
              <a:rPr lang="en-US" sz="7200" dirty="0"/>
              <a:t> The possibility exists that if there is any such relation it may be mediated through inheritance of tooth form or structure, which predisposes to caries immunity or susceptibility.</a:t>
            </a:r>
          </a:p>
          <a:p>
            <a:pPr>
              <a:buFont typeface="Wingdings" pitchFamily="2" charset="2"/>
              <a:buChar char="Ø"/>
            </a:pPr>
            <a:endParaRPr lang="en-US" sz="7200" dirty="0"/>
          </a:p>
          <a:p>
            <a:pPr>
              <a:buFont typeface="Wingdings" pitchFamily="2" charset="2"/>
              <a:buChar char="Ø"/>
            </a:pPr>
            <a:endParaRPr lang="en-US" sz="7200" dirty="0"/>
          </a:p>
          <a:p>
            <a:r>
              <a:rPr lang="en-US" sz="7200" b="1" u="sng" dirty="0"/>
              <a:t>Pregnancy and Lactation</a:t>
            </a:r>
            <a:endParaRPr lang="en-US" sz="7200" u="sng" dirty="0"/>
          </a:p>
          <a:p>
            <a:pPr>
              <a:buFont typeface="Wingdings" pitchFamily="2" charset="2"/>
              <a:buChar char="Ø"/>
            </a:pPr>
            <a:r>
              <a:rPr lang="en-US" sz="7200" b="1" dirty="0"/>
              <a:t> </a:t>
            </a:r>
            <a:r>
              <a:rPr lang="en-US" sz="7200" dirty="0"/>
              <a:t> This is, as will be pointed out, a misconception. It should also be remembered that there is no mechanism for the physiologic withdrawal of calcium from teeth as there is from bone, so that a developing fetus cannot calcify at the expense of the mother’s teeth.</a:t>
            </a:r>
          </a:p>
          <a:p>
            <a:pPr lvl="0">
              <a:buFont typeface="Wingdings" pitchFamily="2" charset="2"/>
              <a:buChar char="Ø"/>
            </a:pPr>
            <a:r>
              <a:rPr lang="en-US" sz="7200" dirty="0" err="1"/>
              <a:t>Ziskin</a:t>
            </a:r>
            <a:r>
              <a:rPr lang="en-US" sz="7200" dirty="0"/>
              <a:t> (1920) found no differences between caries in pregnant and non-pregnant women.</a:t>
            </a:r>
          </a:p>
          <a:p>
            <a:pPr marL="0" indent="0">
              <a:buNone/>
            </a:pPr>
            <a:endParaRPr lang="en-US" dirty="0"/>
          </a:p>
        </p:txBody>
      </p:sp>
    </p:spTree>
    <p:extLst>
      <p:ext uri="{BB962C8B-B14F-4D97-AF65-F5344CB8AC3E}">
        <p14:creationId xmlns:p14="http://schemas.microsoft.com/office/powerpoint/2010/main" xmlns="" val="31695417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739153" y="1196957"/>
          <a:ext cx="5016976" cy="52211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2667001" y="148726"/>
            <a:ext cx="4904509" cy="800219"/>
          </a:xfrm>
          <a:prstGeom prst="rect">
            <a:avLst/>
          </a:prstGeom>
        </p:spPr>
        <p:txBody>
          <a:bodyPr wrap="square">
            <a:spAutoFit/>
          </a:bodyPr>
          <a:lstStyle/>
          <a:p>
            <a:r>
              <a:rPr lang="en-US" sz="2800" b="1" dirty="0">
                <a:solidFill>
                  <a:srgbClr val="FF0000"/>
                </a:solidFill>
                <a:latin typeface="Calibri"/>
              </a:rPr>
              <a:t>SUBSTRATE  </a:t>
            </a:r>
            <a:r>
              <a:rPr lang="en-US" dirty="0">
                <a:solidFill>
                  <a:srgbClr val="FF0000"/>
                </a:solidFill>
                <a:latin typeface="Calibri"/>
              </a:rPr>
              <a:t>the main driver of the caries process.</a:t>
            </a:r>
          </a:p>
        </p:txBody>
      </p:sp>
      <p:sp>
        <p:nvSpPr>
          <p:cNvPr id="2" name="TextBox 1"/>
          <p:cNvSpPr txBox="1"/>
          <p:nvPr/>
        </p:nvSpPr>
        <p:spPr>
          <a:xfrm>
            <a:off x="6453190" y="714357"/>
            <a:ext cx="4166104" cy="6186309"/>
          </a:xfrm>
          <a:prstGeom prst="rect">
            <a:avLst/>
          </a:prstGeom>
          <a:noFill/>
        </p:spPr>
        <p:txBody>
          <a:bodyPr wrap="square" rtlCol="0">
            <a:spAutoFit/>
          </a:bodyPr>
          <a:lstStyle/>
          <a:p>
            <a:pPr marL="285750" indent="-285750">
              <a:buFont typeface="Wingdings" panose="05000000000000000000" pitchFamily="2" charset="2"/>
              <a:buChar char="§"/>
            </a:pPr>
            <a:r>
              <a:rPr lang="en-US" dirty="0">
                <a:solidFill>
                  <a:prstClr val="black"/>
                </a:solidFill>
                <a:latin typeface="Calibri"/>
              </a:rPr>
              <a:t>The physical nature of the diet has been suggested as one factor responsible for the difference in caries experience between primitive and modern man.</a:t>
            </a:r>
          </a:p>
          <a:p>
            <a:pPr marL="285750" indent="-285750">
              <a:buFont typeface="Wingdings" panose="05000000000000000000" pitchFamily="2" charset="2"/>
              <a:buChar char="§"/>
            </a:pPr>
            <a:r>
              <a:rPr lang="en-US" dirty="0">
                <a:solidFill>
                  <a:prstClr val="black"/>
                </a:solidFill>
                <a:latin typeface="Calibri"/>
              </a:rPr>
              <a:t>The diet of the primitive man consisted generally of raw unrefined foods containing a lot of roughage which cleanses the teeth of adherent debris during mastication.</a:t>
            </a:r>
          </a:p>
          <a:p>
            <a:pPr marL="285750" indent="-285750">
              <a:buFont typeface="Wingdings" panose="05000000000000000000" pitchFamily="2" charset="2"/>
              <a:buChar char="§"/>
            </a:pPr>
            <a:r>
              <a:rPr lang="en-US" dirty="0">
                <a:solidFill>
                  <a:prstClr val="black"/>
                </a:solidFill>
                <a:latin typeface="Calibri"/>
              </a:rPr>
              <a:t> In the modern diet, soft refined foods tend to cling to the tooth and are not removed because of the general lack of roughage</a:t>
            </a:r>
          </a:p>
          <a:p>
            <a:pPr marL="285750" indent="-285750">
              <a:buFont typeface="Wingdings" panose="05000000000000000000" pitchFamily="2" charset="2"/>
              <a:buChar char="§"/>
            </a:pPr>
            <a:r>
              <a:rPr lang="en-US" dirty="0">
                <a:solidFill>
                  <a:prstClr val="black"/>
                </a:solidFill>
                <a:latin typeface="Calibri"/>
              </a:rPr>
              <a:t> </a:t>
            </a:r>
            <a:r>
              <a:rPr lang="en-US" dirty="0">
                <a:solidFill>
                  <a:prstClr val="black"/>
                </a:solidFill>
                <a:latin typeface="Calibri"/>
                <a:cs typeface="Times New Roman" pitchFamily="18" charset="0"/>
              </a:rPr>
              <a:t>Meals high in fat, protein, or salt reduce the oral retentiveness of carbohydrates.</a:t>
            </a:r>
          </a:p>
          <a:p>
            <a:pPr marL="285750" indent="-285750">
              <a:buFont typeface="Wingdings" panose="05000000000000000000" pitchFamily="2" charset="2"/>
              <a:buChar char="§"/>
            </a:pPr>
            <a:r>
              <a:rPr lang="en-US" dirty="0">
                <a:solidFill>
                  <a:prstClr val="black"/>
                </a:solidFill>
                <a:latin typeface="Calibri"/>
                <a:cs typeface="Times New Roman" pitchFamily="18" charset="0"/>
              </a:rPr>
              <a:t> Refined, pure carbohydrates are more caries producing than carbohydrates complied with other food elements capable of reducing enamel solubility or possessing antibacterial properly.</a:t>
            </a:r>
          </a:p>
        </p:txBody>
      </p:sp>
    </p:spTree>
    <p:extLst>
      <p:ext uri="{BB962C8B-B14F-4D97-AF65-F5344CB8AC3E}">
        <p14:creationId xmlns:p14="http://schemas.microsoft.com/office/powerpoint/2010/main" xmlns="" val="39645962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67000" y="3"/>
            <a:ext cx="4514850" cy="646331"/>
          </a:xfrm>
          <a:prstGeom prst="rect">
            <a:avLst/>
          </a:prstGeom>
        </p:spPr>
        <p:txBody>
          <a:bodyPr wrap="square">
            <a:spAutoFit/>
          </a:bodyPr>
          <a:lstStyle/>
          <a:p>
            <a:r>
              <a:rPr lang="en-US" b="1" dirty="0">
                <a:solidFill>
                  <a:prstClr val="black"/>
                </a:solidFill>
                <a:latin typeface="Calibri"/>
              </a:rPr>
              <a:t>Relevant carbohydrates can be divided into complex and simple.</a:t>
            </a:r>
          </a:p>
        </p:txBody>
      </p:sp>
      <p:sp>
        <p:nvSpPr>
          <p:cNvPr id="13" name="Rectangle 12"/>
          <p:cNvSpPr/>
          <p:nvPr/>
        </p:nvSpPr>
        <p:spPr>
          <a:xfrm>
            <a:off x="7095826" y="4959078"/>
            <a:ext cx="2571750" cy="369332"/>
          </a:xfrm>
          <a:prstGeom prst="rect">
            <a:avLst/>
          </a:prstGeom>
        </p:spPr>
        <p:txBody>
          <a:bodyPr wrap="square">
            <a:spAutoFit/>
          </a:bodyPr>
          <a:lstStyle/>
          <a:p>
            <a:r>
              <a:rPr lang="en-US" dirty="0">
                <a:solidFill>
                  <a:prstClr val="black"/>
                </a:solidFill>
                <a:latin typeface="Calibri"/>
              </a:rPr>
              <a:t>.</a:t>
            </a:r>
          </a:p>
        </p:txBody>
      </p:sp>
      <p:sp>
        <p:nvSpPr>
          <p:cNvPr id="12" name="Content Placeholder 11"/>
          <p:cNvSpPr>
            <a:spLocks noGrp="1"/>
          </p:cNvSpPr>
          <p:nvPr>
            <p:ph idx="1"/>
          </p:nvPr>
        </p:nvSpPr>
        <p:spPr>
          <a:xfrm flipH="1">
            <a:off x="12834974" y="2643183"/>
            <a:ext cx="457200" cy="4525963"/>
          </a:xfrm>
        </p:spPr>
        <p:txBody>
          <a:bodyPr/>
          <a:lstStyle/>
          <a:p>
            <a:endParaRPr lang="en-IN" dirty="0"/>
          </a:p>
        </p:txBody>
      </p:sp>
      <p:pic>
        <p:nvPicPr>
          <p:cNvPr id="2050" name="Picture 2"/>
          <p:cNvPicPr>
            <a:picLocks noChangeAspect="1" noChangeArrowheads="1"/>
          </p:cNvPicPr>
          <p:nvPr/>
        </p:nvPicPr>
        <p:blipFill>
          <a:blip r:embed="rId2"/>
          <a:srcRect/>
          <a:stretch>
            <a:fillRect/>
          </a:stretch>
        </p:blipFill>
        <p:spPr bwMode="auto">
          <a:xfrm>
            <a:off x="1524000" y="642918"/>
            <a:ext cx="8929718" cy="6215082"/>
          </a:xfrm>
          <a:prstGeom prst="rect">
            <a:avLst/>
          </a:prstGeom>
          <a:noFill/>
          <a:ln w="9525">
            <a:noFill/>
            <a:miter lim="800000"/>
            <a:headEnd/>
            <a:tailEnd/>
          </a:ln>
          <a:effectLst/>
        </p:spPr>
      </p:pic>
    </p:spTree>
    <p:extLst>
      <p:ext uri="{BB962C8B-B14F-4D97-AF65-F5344CB8AC3E}">
        <p14:creationId xmlns:p14="http://schemas.microsoft.com/office/powerpoint/2010/main" xmlns="" val="23974475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1" y="365130"/>
            <a:ext cx="7210985" cy="952683"/>
          </a:xfrm>
        </p:spPr>
        <p:txBody>
          <a:bodyPr>
            <a:normAutofit fontScale="90000"/>
          </a:bodyPr>
          <a:lstStyle/>
          <a:p>
            <a:r>
              <a:rPr lang="en-US" u="sng" dirty="0"/>
              <a:t>Tooth Microflora With a  Cariogenic Potential</a:t>
            </a:r>
          </a:p>
        </p:txBody>
      </p:sp>
      <p:sp>
        <p:nvSpPr>
          <p:cNvPr id="3" name="Content Placeholder 2"/>
          <p:cNvSpPr>
            <a:spLocks noGrp="1"/>
          </p:cNvSpPr>
          <p:nvPr>
            <p:ph idx="1"/>
          </p:nvPr>
        </p:nvSpPr>
        <p:spPr>
          <a:xfrm>
            <a:off x="2781300" y="1600200"/>
            <a:ext cx="6743700" cy="5257800"/>
          </a:xfrm>
        </p:spPr>
        <p:txBody>
          <a:bodyPr>
            <a:normAutofit fontScale="77500" lnSpcReduction="20000"/>
          </a:bodyPr>
          <a:lstStyle/>
          <a:p>
            <a:r>
              <a:rPr lang="en-US" dirty="0">
                <a:latin typeface="Times New Roman" pitchFamily="18" charset="0"/>
                <a:cs typeface="Times New Roman" pitchFamily="18" charset="0"/>
              </a:rPr>
              <a:t>The most diverse collections of oral microorganisms are found in the </a:t>
            </a:r>
            <a:r>
              <a:rPr lang="en-US" dirty="0" err="1">
                <a:latin typeface="Times New Roman" pitchFamily="18" charset="0"/>
                <a:cs typeface="Times New Roman" pitchFamily="18" charset="0"/>
              </a:rPr>
              <a:t>biofilms</a:t>
            </a:r>
            <a:r>
              <a:rPr lang="en-US" dirty="0">
                <a:latin typeface="Times New Roman" pitchFamily="18" charset="0"/>
                <a:cs typeface="Times New Roman" pitchFamily="18" charset="0"/>
              </a:rPr>
              <a:t> on teeth (dental plaque).</a:t>
            </a:r>
          </a:p>
          <a:p>
            <a:r>
              <a:rPr lang="en-US" dirty="0">
                <a:latin typeface="Times New Roman" pitchFamily="18" charset="0"/>
                <a:cs typeface="Times New Roman" pitchFamily="18" charset="0"/>
              </a:rPr>
              <a:t>These </a:t>
            </a:r>
            <a:r>
              <a:rPr lang="en-US" dirty="0" err="1">
                <a:latin typeface="Times New Roman" pitchFamily="18" charset="0"/>
                <a:cs typeface="Times New Roman" pitchFamily="18" charset="0"/>
              </a:rPr>
              <a:t>biofilms</a:t>
            </a:r>
            <a:r>
              <a:rPr lang="en-US" dirty="0">
                <a:latin typeface="Times New Roman" pitchFamily="18" charset="0"/>
                <a:cs typeface="Times New Roman" pitchFamily="18" charset="0"/>
              </a:rPr>
              <a:t> develop in a specific pattern. Initially, only few bacterial species are able to attach to this film, which is also termed</a:t>
            </a:r>
            <a:r>
              <a:rPr lang="en-US" dirty="0">
                <a:solidFill>
                  <a:srgbClr val="FF0000"/>
                </a:solidFill>
                <a:latin typeface="Times New Roman" pitchFamily="18" charset="0"/>
                <a:cs typeface="Times New Roman" pitchFamily="18" charset="0"/>
              </a:rPr>
              <a:t>, the acquired pellicle.</a:t>
            </a:r>
          </a:p>
          <a:p>
            <a:r>
              <a:rPr lang="en-US" dirty="0">
                <a:latin typeface="Times New Roman" pitchFamily="18" charset="0"/>
                <a:cs typeface="Times New Roman" pitchFamily="18" charset="0"/>
              </a:rPr>
              <a:t>Cells are held reversibly near to the surface by weak, long-range physicochemical forces. Molecules (</a:t>
            </a:r>
            <a:r>
              <a:rPr lang="en-US" dirty="0" err="1">
                <a:latin typeface="Times New Roman" pitchFamily="18" charset="0"/>
                <a:cs typeface="Times New Roman" pitchFamily="18" charset="0"/>
              </a:rPr>
              <a:t>adhesins</a:t>
            </a:r>
            <a:r>
              <a:rPr lang="en-US" dirty="0">
                <a:latin typeface="Times New Roman" pitchFamily="18" charset="0"/>
                <a:cs typeface="Times New Roman" pitchFamily="18" charset="0"/>
              </a:rPr>
              <a:t>) on these early bacterial colonizers, mainly streptococci (</a:t>
            </a:r>
            <a:r>
              <a:rPr lang="en-US" dirty="0" err="1">
                <a:latin typeface="Times New Roman" pitchFamily="18" charset="0"/>
                <a:cs typeface="Times New Roman" pitchFamily="18" charset="0"/>
              </a:rPr>
              <a:t>eg</a:t>
            </a:r>
            <a:r>
              <a:rPr lang="en-US" dirty="0">
                <a:latin typeface="Times New Roman" pitchFamily="18" charset="0"/>
                <a:cs typeface="Times New Roman" pitchFamily="18" charset="0"/>
              </a:rPr>
              <a:t>, Streptococcus </a:t>
            </a:r>
            <a:r>
              <a:rPr lang="en-US" dirty="0" err="1">
                <a:latin typeface="Times New Roman" pitchFamily="18" charset="0"/>
                <a:cs typeface="Times New Roman" pitchFamily="18" charset="0"/>
              </a:rPr>
              <a:t>mitis</a:t>
            </a:r>
            <a:r>
              <a:rPr lang="en-US" dirty="0">
                <a:latin typeface="Times New Roman" pitchFamily="18" charset="0"/>
                <a:cs typeface="Times New Roman" pitchFamily="18" charset="0"/>
              </a:rPr>
              <a:t> and S </a:t>
            </a:r>
            <a:r>
              <a:rPr lang="en-US" dirty="0" err="1">
                <a:latin typeface="Times New Roman" pitchFamily="18" charset="0"/>
                <a:cs typeface="Times New Roman" pitchFamily="18" charset="0"/>
              </a:rPr>
              <a:t>oralis</a:t>
            </a:r>
            <a:r>
              <a:rPr lang="en-US" dirty="0">
                <a:latin typeface="Times New Roman" pitchFamily="18" charset="0"/>
                <a:cs typeface="Times New Roman" pitchFamily="18" charset="0"/>
              </a:rPr>
              <a:t>) can bind to complementary receptors in the acquired pellicle to make the attachment irreversible and then these pioneer species start to multiply.</a:t>
            </a:r>
          </a:p>
          <a:p>
            <a:r>
              <a:rPr lang="en-US" dirty="0">
                <a:latin typeface="Times New Roman" pitchFamily="18" charset="0"/>
                <a:cs typeface="Times New Roman" pitchFamily="18" charset="0"/>
              </a:rPr>
              <a:t>As the biofilm develops, </a:t>
            </a:r>
            <a:r>
              <a:rPr lang="en-US" dirty="0" err="1">
                <a:latin typeface="Times New Roman" pitchFamily="18" charset="0"/>
                <a:cs typeface="Times New Roman" pitchFamily="18" charset="0"/>
              </a:rPr>
              <a:t>adhesins</a:t>
            </a:r>
            <a:r>
              <a:rPr lang="en-US" dirty="0">
                <a:latin typeface="Times New Roman" pitchFamily="18" charset="0"/>
                <a:cs typeface="Times New Roman" pitchFamily="18" charset="0"/>
              </a:rPr>
              <a:t> on the cell surface of more fastidious secondary colonizers, such as obligate anaerobes, bind to receptors on already attached bacteria by a process termed, </a:t>
            </a:r>
            <a:r>
              <a:rPr lang="en-US" dirty="0" err="1">
                <a:latin typeface="Times New Roman" pitchFamily="18" charset="0"/>
                <a:cs typeface="Times New Roman" pitchFamily="18" charset="0"/>
              </a:rPr>
              <a:t>coadhesion</a:t>
            </a:r>
            <a:r>
              <a:rPr lang="en-US" dirty="0">
                <a:latin typeface="Times New Roman" pitchFamily="18" charset="0"/>
                <a:cs typeface="Times New Roman" pitchFamily="18" charset="0"/>
              </a:rPr>
              <a:t> or </a:t>
            </a:r>
            <a:r>
              <a:rPr lang="en-US" dirty="0" err="1">
                <a:latin typeface="Times New Roman" pitchFamily="18" charset="0"/>
                <a:cs typeface="Times New Roman" pitchFamily="18" charset="0"/>
              </a:rPr>
              <a:t>coaggregation</a:t>
            </a:r>
            <a:r>
              <a:rPr lang="en-US" dirty="0">
                <a:latin typeface="Times New Roman" pitchFamily="18" charset="0"/>
                <a:cs typeface="Times New Roman" pitchFamily="18" charset="0"/>
              </a:rPr>
              <a:t>, and the composition of the biofilm becomes more diverse</a:t>
            </a:r>
          </a:p>
          <a:p>
            <a:endParaRPr lang="en-US" dirty="0"/>
          </a:p>
        </p:txBody>
      </p:sp>
    </p:spTree>
    <p:extLst>
      <p:ext uri="{BB962C8B-B14F-4D97-AF65-F5344CB8AC3E}">
        <p14:creationId xmlns:p14="http://schemas.microsoft.com/office/powerpoint/2010/main" xmlns="" val="17631616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2650" y="817419"/>
            <a:ext cx="8421832" cy="5666510"/>
          </a:xfrm>
        </p:spPr>
        <p:txBody>
          <a:bodyPr>
            <a:normAutofit fontScale="62500" lnSpcReduction="20000"/>
          </a:bodyPr>
          <a:lstStyle/>
          <a:p>
            <a:r>
              <a:rPr lang="en-US" dirty="0">
                <a:latin typeface="Times New Roman" pitchFamily="18" charset="0"/>
                <a:cs typeface="Times New Roman" pitchFamily="18" charset="0"/>
              </a:rPr>
              <a:t>The acquired pellicle is an </a:t>
            </a:r>
            <a:r>
              <a:rPr lang="en-US" dirty="0" err="1">
                <a:latin typeface="Times New Roman" pitchFamily="18" charset="0"/>
                <a:cs typeface="Times New Roman" pitchFamily="18" charset="0"/>
              </a:rPr>
              <a:t>acellular</a:t>
            </a:r>
            <a:r>
              <a:rPr lang="en-US" dirty="0">
                <a:latin typeface="Times New Roman" pitchFamily="18" charset="0"/>
                <a:cs typeface="Times New Roman" pitchFamily="18" charset="0"/>
              </a:rPr>
              <a:t>, bacteria-free organic film that is deposited on teeth, occupying a critical position between the enamel surface and dental </a:t>
            </a:r>
            <a:r>
              <a:rPr lang="en-US" dirty="0" err="1">
                <a:latin typeface="Times New Roman" pitchFamily="18" charset="0"/>
                <a:cs typeface="Times New Roman" pitchFamily="18" charset="0"/>
              </a:rPr>
              <a:t>biofilm</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The pellicle formation process appears to involve a 2-step process. Initially, there is adsorption of discrete proteins to the hydrophobic regions of the tooth by electrostatic interactions. Following, protein aggregates or micelle like structures may adsorb to uncovered sites on the tooth surface and also interact with the initially formed hydrophobic protein layer.</a:t>
            </a:r>
          </a:p>
          <a:p>
            <a:r>
              <a:rPr lang="en-US" dirty="0">
                <a:solidFill>
                  <a:srgbClr val="FF0000"/>
                </a:solidFill>
                <a:latin typeface="Times New Roman" pitchFamily="18" charset="0"/>
                <a:cs typeface="Times New Roman" pitchFamily="18" charset="0"/>
              </a:rPr>
              <a:t>Similar to saliva, the acquired enamel pellicle is constituted of proteins such as albumin, mucin, acidic PRPs, and cystatins that have shown to be important contributors to the protection of enamel tissues from acid-induced demineralization. </a:t>
            </a:r>
          </a:p>
          <a:p>
            <a:r>
              <a:rPr lang="en-US" dirty="0">
                <a:solidFill>
                  <a:srgbClr val="FF0000"/>
                </a:solidFill>
                <a:latin typeface="Times New Roman" pitchFamily="18" charset="0"/>
                <a:cs typeface="Times New Roman" pitchFamily="18" charset="0"/>
              </a:rPr>
              <a:t>The acquired pellicle can act not only as a physical barrier preventing acid </a:t>
            </a:r>
            <a:r>
              <a:rPr lang="en-US" dirty="0" err="1">
                <a:solidFill>
                  <a:srgbClr val="FF0000"/>
                </a:solidFill>
                <a:latin typeface="Times New Roman" pitchFamily="18" charset="0"/>
                <a:cs typeface="Times New Roman" pitchFamily="18" charset="0"/>
              </a:rPr>
              <a:t>diffusion,but</a:t>
            </a:r>
            <a:r>
              <a:rPr lang="en-US" dirty="0">
                <a:solidFill>
                  <a:srgbClr val="FF0000"/>
                </a:solidFill>
                <a:latin typeface="Times New Roman" pitchFamily="18" charset="0"/>
                <a:cs typeface="Times New Roman" pitchFamily="18" charset="0"/>
              </a:rPr>
              <a:t> also as a reservoir of </a:t>
            </a:r>
            <a:r>
              <a:rPr lang="en-US" dirty="0" err="1">
                <a:solidFill>
                  <a:srgbClr val="FF0000"/>
                </a:solidFill>
                <a:latin typeface="Times New Roman" pitchFamily="18" charset="0"/>
                <a:cs typeface="Times New Roman" pitchFamily="18" charset="0"/>
              </a:rPr>
              <a:t>remineralizing</a:t>
            </a:r>
            <a:r>
              <a:rPr lang="en-US" dirty="0">
                <a:solidFill>
                  <a:srgbClr val="FF0000"/>
                </a:solidFill>
                <a:latin typeface="Times New Roman" pitchFamily="18" charset="0"/>
                <a:cs typeface="Times New Roman" pitchFamily="18" charset="0"/>
              </a:rPr>
              <a:t> electrolytes (Ca21, PO43–, and F–)</a:t>
            </a:r>
          </a:p>
          <a:p>
            <a:r>
              <a:rPr lang="en-US" dirty="0">
                <a:latin typeface="Times New Roman" pitchFamily="18" charset="0"/>
                <a:cs typeface="Times New Roman" pitchFamily="18" charset="0"/>
              </a:rPr>
              <a:t>The thickness of the acquired enamel pellicle is reported to be between 0.1 and 1.0 mm. Besides acid demineralization protection, the pellicle serves as a lubricant between teeth and soft tissues and other structures, allowing free movement.</a:t>
            </a:r>
          </a:p>
          <a:p>
            <a:r>
              <a:rPr lang="en-US" dirty="0">
                <a:latin typeface="Times New Roman" pitchFamily="18" charset="0"/>
                <a:cs typeface="Times New Roman" pitchFamily="18" charset="0"/>
              </a:rPr>
              <a:t> More importantly, it also provides a </a:t>
            </a:r>
            <a:r>
              <a:rPr lang="en-US" dirty="0">
                <a:solidFill>
                  <a:srgbClr val="FF0000"/>
                </a:solidFill>
                <a:latin typeface="Times New Roman" pitchFamily="18" charset="0"/>
                <a:cs typeface="Times New Roman" pitchFamily="18" charset="0"/>
              </a:rPr>
              <a:t>base for the subsequent development of dental biofilm</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Early colonizing bacteria derived from the saliva passively adhere to this pellicle. In this process, </a:t>
            </a:r>
            <a:r>
              <a:rPr lang="en-US" dirty="0" err="1">
                <a:solidFill>
                  <a:srgbClr val="FF0000"/>
                </a:solidFill>
                <a:latin typeface="Times New Roman" pitchFamily="18" charset="0"/>
                <a:cs typeface="Times New Roman" pitchFamily="18" charset="0"/>
              </a:rPr>
              <a:t>statherin</a:t>
            </a:r>
            <a:r>
              <a:rPr lang="en-US" dirty="0">
                <a:solidFill>
                  <a:srgbClr val="FF0000"/>
                </a:solidFill>
                <a:latin typeface="Times New Roman" pitchFamily="18" charset="0"/>
                <a:cs typeface="Times New Roman" pitchFamily="18" charset="0"/>
              </a:rPr>
              <a:t> </a:t>
            </a:r>
            <a:r>
              <a:rPr lang="en-US" dirty="0">
                <a:latin typeface="Times New Roman" pitchFamily="18" charset="0"/>
                <a:cs typeface="Times New Roman" pitchFamily="18" charset="0"/>
              </a:rPr>
              <a:t>seem to have active roles, as they have anchoring receptors that allow microorganisms to attach firmly to their surfaces by electrostatic, hydrophobic ionic, and van der Waals forces</a:t>
            </a:r>
            <a:endParaRPr lang="en-US"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2801140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8627" y="277091"/>
            <a:ext cx="8343900" cy="6331528"/>
          </a:xfrm>
        </p:spPr>
        <p:txBody>
          <a:bodyPr>
            <a:normAutofit/>
          </a:bodyPr>
          <a:lstStyle/>
          <a:p>
            <a:r>
              <a:rPr lang="en-GB" sz="2200" b="1" dirty="0">
                <a:latin typeface="Times New Roman" pitchFamily="18" charset="0"/>
                <a:cs typeface="Times New Roman" pitchFamily="18" charset="0"/>
              </a:rPr>
              <a:t>Hypotheses Relating Plaque to Caries</a:t>
            </a:r>
          </a:p>
          <a:p>
            <a:endParaRPr lang="en-US" sz="2200" dirty="0">
              <a:latin typeface="Times New Roman" pitchFamily="18" charset="0"/>
              <a:cs typeface="Times New Roman" pitchFamily="18" charset="0"/>
            </a:endParaRPr>
          </a:p>
          <a:p>
            <a:r>
              <a:rPr lang="en-GB" sz="2200" b="1" dirty="0">
                <a:latin typeface="Times New Roman" pitchFamily="18" charset="0"/>
                <a:cs typeface="Times New Roman" pitchFamily="18" charset="0"/>
              </a:rPr>
              <a:t>Specific plaque hypothesis:</a:t>
            </a:r>
            <a:r>
              <a:rPr lang="en-GB" sz="2200" dirty="0">
                <a:latin typeface="Times New Roman" pitchFamily="18" charset="0"/>
                <a:cs typeface="Times New Roman" pitchFamily="18" charset="0"/>
              </a:rPr>
              <a:t> out of the diverse collection of bacteria in plaque, only </a:t>
            </a:r>
            <a:r>
              <a:rPr lang="en-GB" sz="2200" dirty="0">
                <a:solidFill>
                  <a:srgbClr val="FF0000"/>
                </a:solidFill>
                <a:latin typeface="Times New Roman" pitchFamily="18" charset="0"/>
                <a:cs typeface="Times New Roman" pitchFamily="18" charset="0"/>
              </a:rPr>
              <a:t>a very limited number of species are involved in disease. These species can be regarded as specific pathogens that can be targeted with specific anti-caries therapies. </a:t>
            </a:r>
            <a:endParaRPr lang="en-US" sz="2200" dirty="0">
              <a:solidFill>
                <a:srgbClr val="FF0000"/>
              </a:solidFill>
              <a:latin typeface="Times New Roman" pitchFamily="18" charset="0"/>
              <a:cs typeface="Times New Roman" pitchFamily="18" charset="0"/>
            </a:endParaRPr>
          </a:p>
          <a:p>
            <a:r>
              <a:rPr lang="en-GB" sz="2200" b="1" dirty="0">
                <a:latin typeface="Times New Roman" pitchFamily="18" charset="0"/>
                <a:cs typeface="Times New Roman" pitchFamily="18" charset="0"/>
              </a:rPr>
              <a:t>Non-specific plaque hypothesis: </a:t>
            </a:r>
            <a:r>
              <a:rPr lang="en-GB" sz="2200" dirty="0">
                <a:latin typeface="Times New Roman" pitchFamily="18" charset="0"/>
                <a:cs typeface="Times New Roman" pitchFamily="18" charset="0"/>
              </a:rPr>
              <a:t>plaque is a microbial community; disease results from </a:t>
            </a:r>
            <a:r>
              <a:rPr lang="en-GB" sz="2200" dirty="0">
                <a:solidFill>
                  <a:srgbClr val="FF0000"/>
                </a:solidFill>
                <a:latin typeface="Times New Roman" pitchFamily="18" charset="0"/>
                <a:cs typeface="Times New Roman" pitchFamily="18" charset="0"/>
              </a:rPr>
              <a:t>the outcome of the interactions among all of the component species. Prevention would be by plaque control. </a:t>
            </a:r>
            <a:endParaRPr lang="en-US" sz="2200" dirty="0">
              <a:solidFill>
                <a:srgbClr val="FF0000"/>
              </a:solidFill>
              <a:latin typeface="Times New Roman" pitchFamily="18" charset="0"/>
              <a:cs typeface="Times New Roman" pitchFamily="18" charset="0"/>
            </a:endParaRPr>
          </a:p>
          <a:p>
            <a:r>
              <a:rPr lang="en-GB" sz="2200" b="1" dirty="0">
                <a:latin typeface="Times New Roman" pitchFamily="18" charset="0"/>
                <a:cs typeface="Times New Roman" pitchFamily="18" charset="0"/>
              </a:rPr>
              <a:t>Ecological plaque hypothesis: </a:t>
            </a:r>
            <a:r>
              <a:rPr lang="en-GB" sz="2200" dirty="0">
                <a:latin typeface="Times New Roman" pitchFamily="18" charset="0"/>
                <a:cs typeface="Times New Roman" pitchFamily="18" charset="0"/>
              </a:rPr>
              <a:t>disease results from shifts in the balance of the resident plaque </a:t>
            </a:r>
            <a:r>
              <a:rPr lang="en-GB" sz="2200" dirty="0" err="1">
                <a:latin typeface="Times New Roman" pitchFamily="18" charset="0"/>
                <a:cs typeface="Times New Roman" pitchFamily="18" charset="0"/>
              </a:rPr>
              <a:t>microflora</a:t>
            </a:r>
            <a:r>
              <a:rPr lang="en-GB" sz="2200" dirty="0">
                <a:latin typeface="Times New Roman" pitchFamily="18" charset="0"/>
                <a:cs typeface="Times New Roman" pitchFamily="18" charset="0"/>
              </a:rPr>
              <a:t>. Potentially cariogenic bacteria can be present in health, but at levels that are not clinically relevant. </a:t>
            </a:r>
          </a:p>
          <a:p>
            <a:r>
              <a:rPr lang="en-US" sz="2200" dirty="0">
                <a:latin typeface="Times New Roman" pitchFamily="18" charset="0"/>
                <a:cs typeface="Times New Roman" pitchFamily="18" charset="0"/>
              </a:rPr>
              <a:t>These hypotheses, however, also have implications for treatment strategies. </a:t>
            </a:r>
          </a:p>
          <a:p>
            <a:pPr marL="0" indent="0">
              <a:buNone/>
            </a:pPr>
            <a:endParaRPr lang="en-US" dirty="0"/>
          </a:p>
          <a:p>
            <a:endParaRPr lang="en-US" dirty="0"/>
          </a:p>
          <a:p>
            <a:endParaRPr lang="en-GB" dirty="0"/>
          </a:p>
          <a:p>
            <a:endParaRPr lang="en-US" dirty="0"/>
          </a:p>
          <a:p>
            <a:endParaRPr lang="en-US" dirty="0"/>
          </a:p>
        </p:txBody>
      </p:sp>
    </p:spTree>
    <p:extLst>
      <p:ext uri="{BB962C8B-B14F-4D97-AF65-F5344CB8AC3E}">
        <p14:creationId xmlns:p14="http://schemas.microsoft.com/office/powerpoint/2010/main" xmlns="" val="42715191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0193" y="357167"/>
            <a:ext cx="8281553" cy="6138451"/>
          </a:xfrm>
        </p:spPr>
        <p:txBody>
          <a:bodyPr>
            <a:normAutofit fontScale="92500" lnSpcReduction="10000"/>
          </a:bodyPr>
          <a:lstStyle/>
          <a:p>
            <a:r>
              <a:rPr lang="en-US" b="1" dirty="0"/>
              <a:t>Localization of the oral  flora related to caries</a:t>
            </a:r>
            <a:endParaRPr lang="en-US" dirty="0"/>
          </a:p>
          <a:p>
            <a:r>
              <a:rPr lang="en-US" sz="2000" b="1" dirty="0"/>
              <a:t>Pit and fissure caries </a:t>
            </a:r>
            <a:r>
              <a:rPr lang="en-US" sz="2000" b="1" dirty="0">
                <a:sym typeface="Wingdings"/>
              </a:rPr>
              <a:t></a:t>
            </a:r>
            <a:r>
              <a:rPr lang="en-US" dirty="0"/>
              <a:t> </a:t>
            </a:r>
          </a:p>
          <a:p>
            <a:pPr>
              <a:buFont typeface="Wingdings" pitchFamily="2" charset="2"/>
              <a:buChar char="Ø"/>
            </a:pPr>
            <a:r>
              <a:rPr lang="en-US" sz="2000" dirty="0"/>
              <a:t> Many organisms can colonize in fissures, which provide mechanical retention for the bacteria</a:t>
            </a:r>
            <a:r>
              <a:rPr lang="en-US" sz="2000" dirty="0">
                <a:solidFill>
                  <a:srgbClr val="FF0000"/>
                </a:solidFill>
              </a:rPr>
              <a:t>. S </a:t>
            </a:r>
            <a:r>
              <a:rPr lang="en-US" sz="2000" dirty="0" err="1">
                <a:solidFill>
                  <a:srgbClr val="FF0000"/>
                </a:solidFill>
              </a:rPr>
              <a:t>mutans</a:t>
            </a:r>
            <a:r>
              <a:rPr lang="en-US" sz="2000" dirty="0">
                <a:solidFill>
                  <a:srgbClr val="FF0000"/>
                </a:solidFill>
              </a:rPr>
              <a:t>, S </a:t>
            </a:r>
            <a:r>
              <a:rPr lang="en-US" sz="2000" dirty="0" err="1">
                <a:solidFill>
                  <a:srgbClr val="FF0000"/>
                </a:solidFill>
              </a:rPr>
              <a:t>salivarius</a:t>
            </a:r>
            <a:r>
              <a:rPr lang="en-US" sz="2000" dirty="0">
                <a:solidFill>
                  <a:srgbClr val="FF0000"/>
                </a:solidFill>
              </a:rPr>
              <a:t>, S </a:t>
            </a:r>
            <a:r>
              <a:rPr lang="en-US" sz="2000" dirty="0" err="1">
                <a:solidFill>
                  <a:srgbClr val="FF0000"/>
                </a:solidFill>
              </a:rPr>
              <a:t>sanguis</a:t>
            </a:r>
            <a:r>
              <a:rPr lang="en-US" sz="2000" dirty="0">
                <a:solidFill>
                  <a:srgbClr val="FF0000"/>
                </a:solidFill>
              </a:rPr>
              <a:t>, L acidophilus, L </a:t>
            </a:r>
            <a:r>
              <a:rPr lang="en-US" sz="2000" dirty="0" err="1">
                <a:solidFill>
                  <a:srgbClr val="FF0000"/>
                </a:solidFill>
              </a:rPr>
              <a:t>casei</a:t>
            </a:r>
            <a:r>
              <a:rPr lang="en-US" sz="2000" dirty="0">
                <a:solidFill>
                  <a:srgbClr val="FF0000"/>
                </a:solidFill>
              </a:rPr>
              <a:t>, A viscous, A </a:t>
            </a:r>
            <a:r>
              <a:rPr lang="en-US" sz="2000" dirty="0" err="1">
                <a:solidFill>
                  <a:srgbClr val="FF0000"/>
                </a:solidFill>
              </a:rPr>
              <a:t>nalsundii</a:t>
            </a:r>
            <a:r>
              <a:rPr lang="en-US" sz="2000" dirty="0">
                <a:solidFill>
                  <a:srgbClr val="FF0000"/>
                </a:solidFill>
              </a:rPr>
              <a:t>, </a:t>
            </a:r>
            <a:r>
              <a:rPr lang="en-US" sz="2000" dirty="0" err="1">
                <a:solidFill>
                  <a:srgbClr val="FF0000"/>
                </a:solidFill>
              </a:rPr>
              <a:t>Actinomyces</a:t>
            </a:r>
            <a:r>
              <a:rPr lang="en-US" sz="2000" dirty="0">
                <a:solidFill>
                  <a:srgbClr val="FF0000"/>
                </a:solidFill>
              </a:rPr>
              <a:t>  </a:t>
            </a:r>
            <a:r>
              <a:rPr lang="en-US" sz="2000" dirty="0" err="1">
                <a:solidFill>
                  <a:srgbClr val="FF0000"/>
                </a:solidFill>
              </a:rPr>
              <a:t>israelii</a:t>
            </a:r>
            <a:r>
              <a:rPr lang="en-US" sz="2000" dirty="0">
                <a:solidFill>
                  <a:srgbClr val="FF0000"/>
                </a:solidFill>
              </a:rPr>
              <a:t>  develop fissure lesions. A wide variety  of microbes may be able to initiate pit and fissure caries.</a:t>
            </a:r>
          </a:p>
          <a:p>
            <a:pPr lvl="0"/>
            <a:r>
              <a:rPr lang="en-US" sz="2000" b="1" dirty="0"/>
              <a:t>Smooth surface caries </a:t>
            </a:r>
            <a:r>
              <a:rPr lang="en-US" sz="2000" dirty="0">
                <a:sym typeface="Wingdings"/>
              </a:rPr>
              <a:t></a:t>
            </a:r>
            <a:endParaRPr lang="en-US" sz="2000" dirty="0"/>
          </a:p>
          <a:p>
            <a:pPr>
              <a:buFont typeface="Wingdings" pitchFamily="2" charset="2"/>
              <a:buChar char="Ø"/>
            </a:pPr>
            <a:r>
              <a:rPr lang="en-US" sz="2000" dirty="0"/>
              <a:t>A limited number of organisms have proved able to colonize smooth surfaces in large enough numbers to cause decay in test animals. </a:t>
            </a:r>
            <a:r>
              <a:rPr lang="en-US" sz="2000" dirty="0" err="1">
                <a:solidFill>
                  <a:srgbClr val="FF0000"/>
                </a:solidFill>
              </a:rPr>
              <a:t>Streptococus</a:t>
            </a:r>
            <a:r>
              <a:rPr lang="en-US" sz="2000" dirty="0">
                <a:solidFill>
                  <a:srgbClr val="FF0000"/>
                </a:solidFill>
              </a:rPr>
              <a:t> </a:t>
            </a:r>
            <a:r>
              <a:rPr lang="en-US" sz="2000" dirty="0" err="1">
                <a:solidFill>
                  <a:srgbClr val="FF0000"/>
                </a:solidFill>
              </a:rPr>
              <a:t>mutans</a:t>
            </a:r>
            <a:r>
              <a:rPr lang="en-US" sz="2000" dirty="0">
                <a:solidFill>
                  <a:srgbClr val="FF0000"/>
                </a:solidFill>
              </a:rPr>
              <a:t> </a:t>
            </a:r>
            <a:r>
              <a:rPr lang="en-US" sz="2000" dirty="0"/>
              <a:t>is very significant in this respect.</a:t>
            </a:r>
          </a:p>
          <a:p>
            <a:pPr>
              <a:buFont typeface="Wingdings" pitchFamily="2" charset="2"/>
              <a:buChar char="Ø"/>
            </a:pPr>
            <a:endParaRPr lang="en-US" sz="2000" dirty="0"/>
          </a:p>
          <a:p>
            <a:pPr lvl="0"/>
            <a:r>
              <a:rPr lang="en-US" sz="2000" b="1" dirty="0"/>
              <a:t>Root caries </a:t>
            </a:r>
            <a:r>
              <a:rPr lang="en-US" sz="2000" dirty="0">
                <a:sym typeface="Wingdings"/>
              </a:rPr>
              <a:t></a:t>
            </a:r>
            <a:endParaRPr lang="en-US" sz="2000" dirty="0"/>
          </a:p>
          <a:p>
            <a:pPr>
              <a:buFont typeface="Wingdings" pitchFamily="2" charset="2"/>
              <a:buChar char="Ø"/>
            </a:pPr>
            <a:r>
              <a:rPr lang="en-US" sz="2000" dirty="0"/>
              <a:t>In rodents, gram – positive filamentous rods, including </a:t>
            </a:r>
            <a:r>
              <a:rPr lang="en-US" sz="2000" dirty="0" err="1">
                <a:solidFill>
                  <a:srgbClr val="FF0000"/>
                </a:solidFill>
              </a:rPr>
              <a:t>actinomyces</a:t>
            </a:r>
            <a:r>
              <a:rPr lang="en-US" sz="2000" dirty="0"/>
              <a:t> species have been associated with this type of lesion. Strains of </a:t>
            </a:r>
            <a:r>
              <a:rPr lang="en-US" sz="2000" dirty="0" err="1"/>
              <a:t>Nocardia</a:t>
            </a:r>
            <a:r>
              <a:rPr lang="en-US" sz="2000" dirty="0"/>
              <a:t> and S. </a:t>
            </a:r>
            <a:r>
              <a:rPr lang="en-US" sz="2000" dirty="0" err="1"/>
              <a:t>sanguis</a:t>
            </a:r>
            <a:r>
              <a:rPr lang="en-US" sz="2000" dirty="0"/>
              <a:t> may also cause root caries.(gram </a:t>
            </a:r>
            <a:r>
              <a:rPr lang="en-US" sz="2000" dirty="0" err="1"/>
              <a:t>positive,filamentous</a:t>
            </a:r>
            <a:r>
              <a:rPr lang="en-US" sz="2000" dirty="0"/>
              <a:t>)</a:t>
            </a:r>
          </a:p>
          <a:p>
            <a:pPr lvl="0"/>
            <a:r>
              <a:rPr lang="en-US" sz="2000" b="1" dirty="0"/>
              <a:t>Deep dentinal caries </a:t>
            </a:r>
            <a:r>
              <a:rPr lang="en-US" sz="2000" dirty="0">
                <a:sym typeface="Wingdings"/>
              </a:rPr>
              <a:t></a:t>
            </a:r>
            <a:endParaRPr lang="en-US" sz="2000" dirty="0"/>
          </a:p>
          <a:p>
            <a:pPr>
              <a:buFont typeface="Wingdings" pitchFamily="2" charset="2"/>
              <a:buChar char="Ø"/>
            </a:pPr>
            <a:r>
              <a:rPr lang="en-US" sz="2000" dirty="0"/>
              <a:t>Because the environment in deep dentinal lesions is different from that at other locations the flora here is also different. The predominant organism is </a:t>
            </a:r>
            <a:r>
              <a:rPr lang="en-US" sz="2000" dirty="0">
                <a:solidFill>
                  <a:srgbClr val="FF0000"/>
                </a:solidFill>
              </a:rPr>
              <a:t>lactobacillus(gram </a:t>
            </a:r>
            <a:r>
              <a:rPr lang="en-US" sz="2000" dirty="0" err="1">
                <a:solidFill>
                  <a:srgbClr val="FF0000"/>
                </a:solidFill>
              </a:rPr>
              <a:t>negative,non</a:t>
            </a:r>
            <a:r>
              <a:rPr lang="en-US" sz="2000" dirty="0">
                <a:solidFill>
                  <a:srgbClr val="FF0000"/>
                </a:solidFill>
              </a:rPr>
              <a:t> </a:t>
            </a:r>
            <a:r>
              <a:rPr lang="en-US" sz="2000" dirty="0" err="1">
                <a:solidFill>
                  <a:srgbClr val="FF0000"/>
                </a:solidFill>
              </a:rPr>
              <a:t>sporing,microaerophillic</a:t>
            </a:r>
            <a:r>
              <a:rPr lang="en-US" sz="2000" dirty="0">
                <a:solidFill>
                  <a:srgbClr val="FF0000"/>
                </a:solidFill>
              </a:rPr>
              <a:t>)</a:t>
            </a:r>
            <a:endParaRPr lang="en-US" sz="2000" dirty="0"/>
          </a:p>
          <a:p>
            <a:endParaRPr lang="en-US" sz="2000" dirty="0">
              <a:solidFill>
                <a:srgbClr val="FF0000"/>
              </a:solidFill>
            </a:endParaRPr>
          </a:p>
          <a:p>
            <a:endParaRPr lang="en-US" dirty="0"/>
          </a:p>
        </p:txBody>
      </p:sp>
    </p:spTree>
    <p:extLst>
      <p:ext uri="{BB962C8B-B14F-4D97-AF65-F5344CB8AC3E}">
        <p14:creationId xmlns:p14="http://schemas.microsoft.com/office/powerpoint/2010/main" xmlns="" val="24046406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8753341" cy="1339403"/>
          </a:xfrm>
        </p:spPr>
        <p:txBody>
          <a:bodyPr/>
          <a:lstStyle/>
          <a:p>
            <a:r>
              <a:rPr lang="en-US" dirty="0" smtClean="0"/>
              <a:t>TAKE HOME MESSAGE</a:t>
            </a:r>
            <a:endParaRPr lang="en-IN" dirty="0"/>
          </a:p>
        </p:txBody>
      </p:sp>
      <p:sp>
        <p:nvSpPr>
          <p:cNvPr id="3" name="Subtitle 2"/>
          <p:cNvSpPr>
            <a:spLocks noGrp="1"/>
          </p:cNvSpPr>
          <p:nvPr>
            <p:ph type="subTitle" idx="1"/>
          </p:nvPr>
        </p:nvSpPr>
        <p:spPr>
          <a:xfrm>
            <a:off x="1328670" y="1850512"/>
            <a:ext cx="9144000" cy="1655762"/>
          </a:xfrm>
        </p:spPr>
        <p:txBody>
          <a:bodyPr>
            <a:normAutofit fontScale="77500" lnSpcReduction="20000"/>
          </a:bodyPr>
          <a:lstStyle/>
          <a:p>
            <a:r>
              <a:rPr lang="en-US" dirty="0" smtClean="0"/>
              <a:t>Dental caries is the most common chronic disease in the world</a:t>
            </a:r>
          </a:p>
          <a:p>
            <a:endParaRPr lang="en-US" dirty="0"/>
          </a:p>
          <a:p>
            <a:r>
              <a:rPr lang="en-US" dirty="0" smtClean="0"/>
              <a:t>It is a multifactorial disease </a:t>
            </a:r>
          </a:p>
          <a:p>
            <a:endParaRPr lang="en-US" dirty="0"/>
          </a:p>
          <a:p>
            <a:r>
              <a:rPr lang="en-US" dirty="0" smtClean="0"/>
              <a:t>Tetrad of dental caries include- host, substrate ,</a:t>
            </a:r>
            <a:r>
              <a:rPr lang="en-US" dirty="0" err="1" smtClean="0"/>
              <a:t>flora,time</a:t>
            </a:r>
            <a:endParaRPr lang="en-IN" dirty="0"/>
          </a:p>
        </p:txBody>
      </p:sp>
    </p:spTree>
    <p:extLst>
      <p:ext uri="{BB962C8B-B14F-4D97-AF65-F5344CB8AC3E}">
        <p14:creationId xmlns:p14="http://schemas.microsoft.com/office/powerpoint/2010/main" xmlns="" val="3270788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IN" dirty="0"/>
          </a:p>
        </p:txBody>
      </p:sp>
      <p:sp>
        <p:nvSpPr>
          <p:cNvPr id="3" name="Content Placeholder 2"/>
          <p:cNvSpPr>
            <a:spLocks noGrp="1"/>
          </p:cNvSpPr>
          <p:nvPr>
            <p:ph idx="1"/>
          </p:nvPr>
        </p:nvSpPr>
        <p:spPr/>
        <p:txBody>
          <a:bodyPr/>
          <a:lstStyle/>
          <a:p>
            <a:r>
              <a:rPr lang="en-US" dirty="0" smtClean="0"/>
              <a:t>Define dental caries </a:t>
            </a:r>
          </a:p>
          <a:p>
            <a:r>
              <a:rPr lang="en-US" dirty="0" smtClean="0"/>
              <a:t>GV Black classification</a:t>
            </a:r>
          </a:p>
          <a:p>
            <a:r>
              <a:rPr lang="en-US" dirty="0" smtClean="0"/>
              <a:t>theories of dental caries</a:t>
            </a:r>
          </a:p>
        </p:txBody>
      </p:sp>
    </p:spTree>
    <p:extLst>
      <p:ext uri="{BB962C8B-B14F-4D97-AF65-F5344CB8AC3E}">
        <p14:creationId xmlns:p14="http://schemas.microsoft.com/office/powerpoint/2010/main" xmlns="" val="40312764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REFRENCES</a:t>
            </a:r>
          </a:p>
        </p:txBody>
      </p:sp>
      <p:sp>
        <p:nvSpPr>
          <p:cNvPr id="3" name="Content Placeholder 2"/>
          <p:cNvSpPr>
            <a:spLocks noGrp="1"/>
          </p:cNvSpPr>
          <p:nvPr>
            <p:ph idx="1"/>
          </p:nvPr>
        </p:nvSpPr>
        <p:spPr/>
        <p:txBody>
          <a:bodyPr/>
          <a:lstStyle/>
          <a:p>
            <a:r>
              <a:rPr lang="en-US" dirty="0"/>
              <a:t>John I. </a:t>
            </a:r>
            <a:r>
              <a:rPr lang="en-US" dirty="0" err="1"/>
              <a:t>ingle,DDS,MSD</a:t>
            </a:r>
            <a:r>
              <a:rPr lang="en-US" dirty="0"/>
              <a:t> </a:t>
            </a:r>
            <a:r>
              <a:rPr lang="en-US" dirty="0" err="1"/>
              <a:t>Endodontics</a:t>
            </a:r>
            <a:r>
              <a:rPr lang="en-US" dirty="0"/>
              <a:t> Fifth edition</a:t>
            </a:r>
          </a:p>
          <a:p>
            <a:r>
              <a:rPr lang="en-US" dirty="0" err="1"/>
              <a:t>M.A.Marzouk,A.L.Simonton,R.D.Gross</a:t>
            </a:r>
            <a:r>
              <a:rPr lang="en-US" dirty="0"/>
              <a:t> Modern Theory and Practice Operative Dentistry.</a:t>
            </a:r>
          </a:p>
          <a:p>
            <a:r>
              <a:rPr lang="en-US" dirty="0" err="1"/>
              <a:t>Shaffers</a:t>
            </a:r>
            <a:r>
              <a:rPr lang="en-US" dirty="0"/>
              <a:t> Textbook Of Oral Pathology and Medicine</a:t>
            </a:r>
          </a:p>
          <a:p>
            <a:endParaRPr lang="en-US" dirty="0"/>
          </a:p>
        </p:txBody>
      </p:sp>
    </p:spTree>
    <p:extLst>
      <p:ext uri="{BB962C8B-B14F-4D97-AF65-F5344CB8AC3E}">
        <p14:creationId xmlns:p14="http://schemas.microsoft.com/office/powerpoint/2010/main" xmlns="" val="486045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67752" y="188259"/>
            <a:ext cx="7584142" cy="807104"/>
          </a:xfrm>
        </p:spPr>
        <p:txBody>
          <a:bodyPr>
            <a:normAutofit/>
          </a:bodyPr>
          <a:lstStyle/>
          <a:p>
            <a:pPr algn="l"/>
            <a:r>
              <a:rPr lang="en-US" sz="3200" b="1" dirty="0">
                <a:latin typeface="Times New Roman" pitchFamily="18" charset="0"/>
                <a:cs typeface="Times New Roman" pitchFamily="18" charset="0"/>
              </a:rPr>
              <a:t>contents</a:t>
            </a:r>
          </a:p>
        </p:txBody>
      </p:sp>
      <p:sp>
        <p:nvSpPr>
          <p:cNvPr id="3" name="Subtitle 2"/>
          <p:cNvSpPr>
            <a:spLocks noGrp="1"/>
          </p:cNvSpPr>
          <p:nvPr>
            <p:ph type="subTitle" idx="1"/>
          </p:nvPr>
        </p:nvSpPr>
        <p:spPr>
          <a:xfrm>
            <a:off x="1766048" y="1129553"/>
            <a:ext cx="7758953" cy="4908176"/>
          </a:xfrm>
        </p:spPr>
        <p:txBody>
          <a:bodyPr>
            <a:normAutofit fontScale="92500" lnSpcReduction="10000"/>
          </a:bodyPr>
          <a:lstStyle/>
          <a:p>
            <a:pPr marL="342900" indent="-342900" algn="l">
              <a:buFont typeface="Wingdings" pitchFamily="2" charset="2"/>
              <a:buChar char="v"/>
            </a:pPr>
            <a:r>
              <a:rPr lang="en-US" b="1" dirty="0">
                <a:latin typeface="Times New Roman" pitchFamily="18" charset="0"/>
                <a:cs typeface="Times New Roman" pitchFamily="18" charset="0"/>
              </a:rPr>
              <a:t>Introduction</a:t>
            </a:r>
          </a:p>
          <a:p>
            <a:pPr marL="342900" indent="-342900" algn="l">
              <a:buFont typeface="Wingdings" pitchFamily="2" charset="2"/>
              <a:buChar char="v"/>
            </a:pPr>
            <a:r>
              <a:rPr lang="en-US" b="1" dirty="0" err="1">
                <a:latin typeface="Times New Roman" pitchFamily="18" charset="0"/>
                <a:cs typeface="Times New Roman" pitchFamily="18" charset="0"/>
              </a:rPr>
              <a:t>Aetiology</a:t>
            </a:r>
            <a:r>
              <a:rPr lang="en-US" b="1" dirty="0">
                <a:latin typeface="Times New Roman" pitchFamily="18" charset="0"/>
                <a:cs typeface="Times New Roman" pitchFamily="18" charset="0"/>
              </a:rPr>
              <a:t> of Dental caries</a:t>
            </a:r>
          </a:p>
          <a:p>
            <a:pPr marL="342900" indent="-342900" algn="l">
              <a:buFont typeface="Wingdings" pitchFamily="2" charset="2"/>
              <a:buChar char="v"/>
            </a:pPr>
            <a:r>
              <a:rPr lang="en-US" b="1" dirty="0">
                <a:latin typeface="Times New Roman" pitchFamily="18" charset="0"/>
                <a:cs typeface="Times New Roman" pitchFamily="18" charset="0"/>
              </a:rPr>
              <a:t>Theories of Dental caries</a:t>
            </a:r>
          </a:p>
          <a:p>
            <a:pPr marL="342900" indent="-342900" algn="l">
              <a:buFont typeface="Wingdings" pitchFamily="2" charset="2"/>
              <a:buChar char="v"/>
            </a:pPr>
            <a:r>
              <a:rPr lang="en-US" b="1" dirty="0">
                <a:latin typeface="Times New Roman" pitchFamily="18" charset="0"/>
                <a:cs typeface="Times New Roman" pitchFamily="18" charset="0"/>
              </a:rPr>
              <a:t>Current concept of </a:t>
            </a:r>
            <a:r>
              <a:rPr lang="en-US" b="1" dirty="0" err="1">
                <a:latin typeface="Times New Roman" pitchFamily="18" charset="0"/>
                <a:cs typeface="Times New Roman" pitchFamily="18" charset="0"/>
              </a:rPr>
              <a:t>Aetiology</a:t>
            </a:r>
            <a:r>
              <a:rPr lang="en-US" b="1" dirty="0">
                <a:latin typeface="Times New Roman" pitchFamily="18" charset="0"/>
                <a:cs typeface="Times New Roman" pitchFamily="18" charset="0"/>
              </a:rPr>
              <a:t> of Dental Caries</a:t>
            </a:r>
          </a:p>
          <a:p>
            <a:pPr marL="342900" indent="-342900" algn="l">
              <a:buFont typeface="Wingdings" pitchFamily="2" charset="2"/>
              <a:buChar char="v"/>
            </a:pPr>
            <a:r>
              <a:rPr lang="en-US" b="1" dirty="0">
                <a:latin typeface="Times New Roman" pitchFamily="18" charset="0"/>
                <a:cs typeface="Times New Roman" pitchFamily="18" charset="0"/>
              </a:rPr>
              <a:t>Tooth </a:t>
            </a:r>
            <a:r>
              <a:rPr lang="en-US" b="1" dirty="0" err="1">
                <a:latin typeface="Times New Roman" pitchFamily="18" charset="0"/>
                <a:cs typeface="Times New Roman" pitchFamily="18" charset="0"/>
              </a:rPr>
              <a:t>Microflora</a:t>
            </a:r>
            <a:r>
              <a:rPr lang="en-US" b="1" dirty="0">
                <a:latin typeface="Times New Roman" pitchFamily="18" charset="0"/>
                <a:cs typeface="Times New Roman" pitchFamily="18" charset="0"/>
              </a:rPr>
              <a:t> with Dental caries</a:t>
            </a:r>
          </a:p>
          <a:p>
            <a:pPr marL="342900" indent="-342900" algn="l">
              <a:buFont typeface="Wingdings" pitchFamily="2" charset="2"/>
              <a:buChar char="v"/>
            </a:pPr>
            <a:r>
              <a:rPr lang="en-US" b="1" dirty="0">
                <a:latin typeface="Times New Roman" pitchFamily="18" charset="0"/>
                <a:cs typeface="Times New Roman" pitchFamily="18" charset="0"/>
              </a:rPr>
              <a:t>Classification of Dental caries </a:t>
            </a:r>
          </a:p>
          <a:p>
            <a:pPr marL="342900" indent="-342900" algn="l">
              <a:buFont typeface="Wingdings" pitchFamily="2" charset="2"/>
              <a:buChar char="v"/>
            </a:pPr>
            <a:r>
              <a:rPr lang="en-US" b="1" dirty="0">
                <a:latin typeface="Times New Roman" pitchFamily="18" charset="0"/>
                <a:cs typeface="Times New Roman" pitchFamily="18" charset="0"/>
              </a:rPr>
              <a:t>Histopathology of Dental caries</a:t>
            </a:r>
          </a:p>
          <a:p>
            <a:pPr marL="342900" indent="-342900" algn="l">
              <a:buFont typeface="Wingdings" pitchFamily="2" charset="2"/>
              <a:buChar char="v"/>
            </a:pPr>
            <a:r>
              <a:rPr lang="en-US" b="1" dirty="0">
                <a:latin typeface="Times New Roman" pitchFamily="18" charset="0"/>
                <a:cs typeface="Times New Roman" pitchFamily="18" charset="0"/>
              </a:rPr>
              <a:t>Caries Diagnosis</a:t>
            </a:r>
          </a:p>
          <a:p>
            <a:pPr marL="342900" indent="-342900" algn="l">
              <a:buFont typeface="Wingdings" pitchFamily="2" charset="2"/>
              <a:buChar char="v"/>
            </a:pPr>
            <a:r>
              <a:rPr lang="en-US" b="1" dirty="0">
                <a:latin typeface="Times New Roman" pitchFamily="18" charset="0"/>
                <a:cs typeface="Times New Roman" pitchFamily="18" charset="0"/>
              </a:rPr>
              <a:t>Advances in caries Diagnosis</a:t>
            </a:r>
          </a:p>
          <a:p>
            <a:pPr marL="342900" indent="-342900" algn="l">
              <a:buFont typeface="Wingdings" pitchFamily="2" charset="2"/>
              <a:buChar char="v"/>
            </a:pPr>
            <a:r>
              <a:rPr lang="en-US" b="1" dirty="0">
                <a:latin typeface="Times New Roman" pitchFamily="18" charset="0"/>
                <a:cs typeface="Times New Roman" pitchFamily="18" charset="0"/>
              </a:rPr>
              <a:t>Caries activity Test</a:t>
            </a:r>
          </a:p>
          <a:p>
            <a:pPr marL="342900" indent="-342900" algn="l">
              <a:buFont typeface="Wingdings" pitchFamily="2" charset="2"/>
              <a:buChar char="v"/>
            </a:pPr>
            <a:r>
              <a:rPr lang="en-US" b="1" dirty="0">
                <a:latin typeface="Times New Roman" pitchFamily="18" charset="0"/>
                <a:cs typeface="Times New Roman" pitchFamily="18" charset="0"/>
              </a:rPr>
              <a:t>Conclusion</a:t>
            </a:r>
          </a:p>
          <a:p>
            <a:pPr marL="342900" indent="-342900" algn="l">
              <a:buFont typeface="Wingdings" pitchFamily="2" charset="2"/>
              <a:buChar char="v"/>
            </a:pPr>
            <a:r>
              <a:rPr lang="en-US" b="1" dirty="0" err="1">
                <a:latin typeface="Times New Roman" pitchFamily="18" charset="0"/>
                <a:cs typeface="Times New Roman" pitchFamily="18" charset="0"/>
              </a:rPr>
              <a:t>Refrences</a:t>
            </a:r>
            <a:endParaRPr lang="en-US" b="1" dirty="0">
              <a:latin typeface="Times New Roman" pitchFamily="18" charset="0"/>
              <a:cs typeface="Times New Roman" pitchFamily="18" charset="0"/>
            </a:endParaRPr>
          </a:p>
          <a:p>
            <a:pPr marL="342900" indent="-342900" algn="l">
              <a:buFont typeface="Wingdings" pitchFamily="2" charset="2"/>
              <a:buChar char="v"/>
            </a:pPr>
            <a:endParaRPr lang="en-US" b="1" dirty="0">
              <a:latin typeface="Times New Roman" pitchFamily="18" charset="0"/>
              <a:cs typeface="Times New Roman" pitchFamily="18" charset="0"/>
            </a:endParaRPr>
          </a:p>
          <a:p>
            <a:pPr marL="342900" indent="-342900" algn="l">
              <a:buFont typeface="Wingdings" pitchFamily="2" charset="2"/>
              <a:buChar char="v"/>
            </a:pPr>
            <a:endParaRPr lang="en-US" b="1" dirty="0">
              <a:latin typeface="Times New Roman" pitchFamily="18" charset="0"/>
              <a:cs typeface="Times New Roman" pitchFamily="18" charset="0"/>
            </a:endParaRPr>
          </a:p>
          <a:p>
            <a:pPr marL="342900" indent="-342900" algn="l">
              <a:buFont typeface="Wingdings" pitchFamily="2" charset="2"/>
              <a:buChar char="v"/>
            </a:pPr>
            <a:endParaRPr lang="en-US" b="1" dirty="0">
              <a:latin typeface="Times New Roman" pitchFamily="18" charset="0"/>
              <a:cs typeface="Times New Roman" pitchFamily="18" charset="0"/>
            </a:endParaRPr>
          </a:p>
          <a:p>
            <a:pPr marL="342900" indent="-342900" algn="l">
              <a:buFont typeface="Wingdings" pitchFamily="2" charset="2"/>
              <a:buChar char="v"/>
            </a:pPr>
            <a:endParaRPr lang="en-US" b="1" dirty="0">
              <a:latin typeface="Times New Roman" pitchFamily="18" charset="0"/>
              <a:cs typeface="Times New Roman" pitchFamily="18" charset="0"/>
            </a:endParaRPr>
          </a:p>
          <a:p>
            <a:pPr marL="342900" indent="-342900" algn="l">
              <a:buFont typeface="Wingdings" pitchFamily="2" charset="2"/>
              <a:buChar char="v"/>
            </a:pPr>
            <a:endParaRPr lang="en-US" b="1" dirty="0">
              <a:latin typeface="Times New Roman" pitchFamily="18" charset="0"/>
              <a:cs typeface="Times New Roman" pitchFamily="18" charset="0"/>
            </a:endParaRPr>
          </a:p>
          <a:p>
            <a:pPr marL="342900" indent="-342900" algn="l">
              <a:buFont typeface="Wingdings" pitchFamily="2" charset="2"/>
              <a:buChar char="v"/>
            </a:pPr>
            <a:endParaRPr lang="en-US" b="1" dirty="0">
              <a:latin typeface="Times New Roman" pitchFamily="18" charset="0"/>
              <a:cs typeface="Times New Roman" pitchFamily="18" charset="0"/>
            </a:endParaRPr>
          </a:p>
          <a:p>
            <a:pPr marL="342900" indent="-342900" algn="l">
              <a:buFont typeface="Wingdings" pitchFamily="2" charset="2"/>
              <a:buChar char="v"/>
            </a:pPr>
            <a:endParaRPr lang="en-US" b="1" dirty="0">
              <a:latin typeface="Times New Roman" pitchFamily="18" charset="0"/>
              <a:cs typeface="Times New Roman" pitchFamily="18" charset="0"/>
            </a:endParaRPr>
          </a:p>
          <a:p>
            <a:pPr marL="342900" indent="-342900" algn="l">
              <a:buFont typeface="Wingdings" pitchFamily="2" charset="2"/>
              <a:buChar char="v"/>
            </a:pPr>
            <a:endParaRPr lang="en-US" b="1" dirty="0">
              <a:latin typeface="Times New Roman" pitchFamily="18" charset="0"/>
              <a:cs typeface="Times New Roman" pitchFamily="18" charset="0"/>
            </a:endParaRPr>
          </a:p>
          <a:p>
            <a:pPr marL="342900" indent="-342900" algn="l">
              <a:buFont typeface="Wingdings" pitchFamily="2" charset="2"/>
              <a:buChar char="v"/>
            </a:pPr>
            <a:endParaRPr lang="en-US" b="1" dirty="0">
              <a:latin typeface="Times New Roman" pitchFamily="18" charset="0"/>
              <a:cs typeface="Times New Roman" pitchFamily="18" charset="0"/>
            </a:endParaRPr>
          </a:p>
          <a:p>
            <a:pPr marL="342900" indent="-342900" algn="l">
              <a:buFont typeface="Wingdings" pitchFamily="2" charset="2"/>
              <a:buChar char="v"/>
            </a:pPr>
            <a:endParaRPr lang="en-US" b="1" dirty="0">
              <a:latin typeface="Times New Roman" pitchFamily="18" charset="0"/>
              <a:cs typeface="Times New Roman" pitchFamily="18" charset="0"/>
            </a:endParaRPr>
          </a:p>
          <a:p>
            <a:pPr marL="342900" indent="-342900" algn="l">
              <a:buFont typeface="Wingdings" pitchFamily="2" charset="2"/>
              <a:buChar char="v"/>
            </a:pP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xmlns="" val="37921873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838200" y="4760686"/>
            <a:ext cx="10831286" cy="141491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dirty="0">
                <a:latin typeface="Times New Roman" panose="02020603050405020304" pitchFamily="18" charset="0"/>
                <a:cs typeface="Times New Roman" panose="02020603050405020304" pitchFamily="18" charset="0"/>
              </a:rPr>
              <a:t>THANK YOU </a:t>
            </a:r>
            <a:endParaRPr lang="en-US" dirty="0"/>
          </a:p>
        </p:txBody>
      </p:sp>
      <p:sp>
        <p:nvSpPr>
          <p:cNvPr id="2" name="Slide Number Placeholder 1"/>
          <p:cNvSpPr>
            <a:spLocks noGrp="1"/>
          </p:cNvSpPr>
          <p:nvPr>
            <p:ph type="sldNum" sz="quarter" idx="12"/>
          </p:nvPr>
        </p:nvSpPr>
        <p:spPr/>
        <p:txBody>
          <a:bodyPr/>
          <a:lstStyle/>
          <a:p>
            <a:fld id="{72795863-2509-495E-A4D3-2D1EB08AA326}" type="slidenum">
              <a:rPr lang="en-US" smtClean="0"/>
              <a:pPr/>
              <a:t>30</a:t>
            </a:fld>
            <a:endParaRPr lang="en-US"/>
          </a:p>
        </p:txBody>
      </p:sp>
    </p:spTree>
    <p:extLst>
      <p:ext uri="{BB962C8B-B14F-4D97-AF65-F5344CB8AC3E}">
        <p14:creationId xmlns:p14="http://schemas.microsoft.com/office/powerpoint/2010/main" xmlns="" val="1052157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object 2"/>
          <p:cNvSpPr>
            <a:spLocks noChangeArrowheads="1"/>
          </p:cNvSpPr>
          <p:nvPr/>
        </p:nvSpPr>
        <p:spPr bwMode="auto">
          <a:xfrm>
            <a:off x="1524000" y="0"/>
            <a:ext cx="9144000" cy="6858000"/>
          </a:xfrm>
          <a:prstGeom prst="rect">
            <a:avLst/>
          </a:prstGeom>
          <a:blipFill dpi="0" rotWithShape="1">
            <a:blip r:embed="rId3"/>
            <a:srcRect/>
            <a:stretch>
              <a:fillRect/>
            </a:stretch>
          </a:blipFill>
          <a:ln w="9525">
            <a:noFill/>
            <a:miter lim="800000"/>
            <a:headEnd/>
            <a:tailEnd/>
          </a:ln>
        </p:spPr>
        <p:txBody>
          <a:bodyPr lIns="0" tIns="0" rIns="0" bIns="0"/>
          <a:lstStyle/>
          <a:p>
            <a:endParaRPr lang="en-US">
              <a:solidFill>
                <a:prstClr val="black"/>
              </a:solidFill>
              <a:latin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9720" y="571481"/>
            <a:ext cx="7500974" cy="1323439"/>
          </a:xfrm>
          <a:prstGeom prst="rect">
            <a:avLst/>
          </a:prstGeom>
        </p:spPr>
        <p:txBody>
          <a:bodyPr wrap="square">
            <a:spAutoFit/>
          </a:bodyPr>
          <a:lstStyle/>
          <a:p>
            <a:r>
              <a:rPr lang="en-IN" sz="2000" dirty="0">
                <a:solidFill>
                  <a:prstClr val="black"/>
                </a:solidFill>
                <a:latin typeface="Times New Roman" pitchFamily="18" charset="0"/>
                <a:cs typeface="Times New Roman" pitchFamily="18" charset="0"/>
              </a:rPr>
              <a:t> Dental caries is an irreversible microbial disease of the calcified tissues of the teeth, characterized by demineralization of the inorganic portion and destruction of the organic substance of the tooth , which often leads to </a:t>
            </a:r>
            <a:r>
              <a:rPr lang="en-IN" sz="2000" dirty="0" err="1">
                <a:solidFill>
                  <a:prstClr val="black"/>
                </a:solidFill>
                <a:latin typeface="Times New Roman" pitchFamily="18" charset="0"/>
                <a:cs typeface="Times New Roman" pitchFamily="18" charset="0"/>
              </a:rPr>
              <a:t>cavitation</a:t>
            </a:r>
            <a:r>
              <a:rPr lang="en-IN" sz="2000" dirty="0">
                <a:solidFill>
                  <a:prstClr val="black"/>
                </a:solidFill>
                <a:latin typeface="Times New Roman" pitchFamily="18" charset="0"/>
                <a:cs typeface="Times New Roman" pitchFamily="18" charset="0"/>
              </a:rPr>
              <a:t>” (</a:t>
            </a:r>
            <a:r>
              <a:rPr lang="en-IN" sz="2000" dirty="0" err="1">
                <a:solidFill>
                  <a:prstClr val="black"/>
                </a:solidFill>
                <a:latin typeface="Times New Roman" pitchFamily="18" charset="0"/>
                <a:cs typeface="Times New Roman" pitchFamily="18" charset="0"/>
              </a:rPr>
              <a:t>Shafers</a:t>
            </a:r>
            <a:r>
              <a:rPr lang="en-IN" sz="2000" dirty="0">
                <a:solidFill>
                  <a:prstClr val="black"/>
                </a:solidFill>
                <a:latin typeface="Times New Roman" pitchFamily="18" charset="0"/>
                <a:cs typeface="Times New Roman" pitchFamily="18" charset="0"/>
              </a:rPr>
              <a:t>)</a:t>
            </a:r>
          </a:p>
        </p:txBody>
      </p:sp>
      <p:sp>
        <p:nvSpPr>
          <p:cNvPr id="3" name="Rectangle 2"/>
          <p:cNvSpPr/>
          <p:nvPr/>
        </p:nvSpPr>
        <p:spPr>
          <a:xfrm>
            <a:off x="1881158" y="2127586"/>
            <a:ext cx="5334002" cy="1015663"/>
          </a:xfrm>
          <a:prstGeom prst="rect">
            <a:avLst/>
          </a:prstGeom>
        </p:spPr>
        <p:txBody>
          <a:bodyPr wrap="square">
            <a:spAutoFit/>
          </a:bodyPr>
          <a:lstStyle/>
          <a:p>
            <a:r>
              <a:rPr lang="en-IN" sz="2000" dirty="0">
                <a:solidFill>
                  <a:prstClr val="black"/>
                </a:solidFill>
                <a:latin typeface="Times New Roman" pitchFamily="18" charset="0"/>
                <a:cs typeface="Times New Roman" pitchFamily="18" charset="0"/>
              </a:rPr>
              <a:t>Word “caries” derived from </a:t>
            </a:r>
            <a:r>
              <a:rPr lang="en-IN" sz="2000" dirty="0" err="1">
                <a:solidFill>
                  <a:prstClr val="black"/>
                </a:solidFill>
                <a:latin typeface="Times New Roman" pitchFamily="18" charset="0"/>
                <a:cs typeface="Times New Roman" pitchFamily="18" charset="0"/>
              </a:rPr>
              <a:t>latin</a:t>
            </a:r>
            <a:r>
              <a:rPr lang="en-IN" sz="2000" dirty="0">
                <a:solidFill>
                  <a:prstClr val="black"/>
                </a:solidFill>
                <a:latin typeface="Times New Roman" pitchFamily="18" charset="0"/>
                <a:cs typeface="Times New Roman" pitchFamily="18" charset="0"/>
              </a:rPr>
              <a:t> word meaning ‘rot’ or ‘decay’</a:t>
            </a:r>
          </a:p>
          <a:p>
            <a:endParaRPr lang="en-IN" sz="2000" dirty="0">
              <a:solidFill>
                <a:prstClr val="black"/>
              </a:solidFill>
              <a:latin typeface="Calibri"/>
            </a:endParaRPr>
          </a:p>
        </p:txBody>
      </p:sp>
      <p:sp>
        <p:nvSpPr>
          <p:cNvPr id="4" name="Rectangle 3"/>
          <p:cNvSpPr/>
          <p:nvPr/>
        </p:nvSpPr>
        <p:spPr>
          <a:xfrm>
            <a:off x="1893062" y="3429001"/>
            <a:ext cx="8417781" cy="1015663"/>
          </a:xfrm>
          <a:prstGeom prst="rect">
            <a:avLst/>
          </a:prstGeom>
        </p:spPr>
        <p:txBody>
          <a:bodyPr wrap="square">
            <a:spAutoFit/>
          </a:bodyPr>
          <a:lstStyle/>
          <a:p>
            <a:r>
              <a:rPr lang="en-IN" sz="2000" dirty="0">
                <a:solidFill>
                  <a:prstClr val="black"/>
                </a:solidFill>
                <a:latin typeface="Times New Roman" pitchFamily="18" charset="0"/>
                <a:cs typeface="Times New Roman" pitchFamily="18" charset="0"/>
              </a:rPr>
              <a:t>Thus , it is a bacterial driven, generally chronic, site specific, </a:t>
            </a:r>
            <a:r>
              <a:rPr lang="en-IN" sz="2000" dirty="0" err="1">
                <a:solidFill>
                  <a:prstClr val="black"/>
                </a:solidFill>
                <a:latin typeface="Times New Roman" pitchFamily="18" charset="0"/>
                <a:cs typeface="Times New Roman" pitchFamily="18" charset="0"/>
              </a:rPr>
              <a:t>multifactorial</a:t>
            </a:r>
            <a:r>
              <a:rPr lang="en-IN" sz="2000" dirty="0">
                <a:solidFill>
                  <a:prstClr val="black"/>
                </a:solidFill>
                <a:latin typeface="Times New Roman" pitchFamily="18" charset="0"/>
                <a:cs typeface="Times New Roman" pitchFamily="18" charset="0"/>
              </a:rPr>
              <a:t>, dynamic disease process that results from the imbalance in the physiologic equilibrium between the tooth mineral and the plaque fluid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1981200" y="214290"/>
            <a:ext cx="8229600" cy="6643710"/>
          </a:xfrm>
        </p:spPr>
        <p:txBody>
          <a:bodyPr>
            <a:normAutofit fontScale="85000" lnSpcReduction="10000"/>
          </a:bodyPr>
          <a:lstStyle/>
          <a:p>
            <a:r>
              <a:rPr lang="en-IN" sz="5200" dirty="0">
                <a:solidFill>
                  <a:srgbClr val="FF0000"/>
                </a:solidFill>
                <a:latin typeface="Times New Roman" pitchFamily="18" charset="0"/>
                <a:cs typeface="Times New Roman" pitchFamily="18" charset="0"/>
              </a:rPr>
              <a:t>Current trends in caries prevalence</a:t>
            </a:r>
          </a:p>
          <a:p>
            <a:endParaRPr lang="en-IN" sz="5200" dirty="0"/>
          </a:p>
          <a:p>
            <a:r>
              <a:rPr lang="en-IN" sz="3100" dirty="0">
                <a:latin typeface="Times New Roman" pitchFamily="18" charset="0"/>
                <a:cs typeface="Times New Roman" pitchFamily="18" charset="0"/>
              </a:rPr>
              <a:t>WHO records a global DMFT of 1.61 for 12 year old in 2004, reduction of .13% as compared to a DMFT of 1.7 in year 2001</a:t>
            </a:r>
          </a:p>
          <a:p>
            <a:r>
              <a:rPr lang="en-IN" sz="3100" dirty="0">
                <a:latin typeface="Times New Roman" pitchFamily="18" charset="0"/>
                <a:cs typeface="Times New Roman" pitchFamily="18" charset="0"/>
              </a:rPr>
              <a:t>WHO reported a DMFT score of 3.94 for India in 2003</a:t>
            </a:r>
          </a:p>
          <a:p>
            <a:r>
              <a:rPr lang="en-IN" sz="3100" dirty="0">
                <a:latin typeface="Times New Roman" pitchFamily="18" charset="0"/>
                <a:cs typeface="Times New Roman" pitchFamily="18" charset="0"/>
              </a:rPr>
              <a:t> In India , data from the National Oral Health Survey (2002 - 2003) states that in children aged 12 years old the caries prevalence was 53.8% ,and  the mean DMFT was 1.8.</a:t>
            </a:r>
          </a:p>
          <a:p>
            <a:r>
              <a:rPr lang="en-IN" sz="3100" dirty="0" err="1">
                <a:latin typeface="Times New Roman" pitchFamily="18" charset="0"/>
                <a:cs typeface="Times New Roman" pitchFamily="18" charset="0"/>
              </a:rPr>
              <a:t>Prevenlance</a:t>
            </a:r>
            <a:r>
              <a:rPr lang="en-IN" sz="3100" dirty="0">
                <a:latin typeface="Times New Roman" pitchFamily="18" charset="0"/>
                <a:cs typeface="Times New Roman" pitchFamily="18" charset="0"/>
              </a:rPr>
              <a:t> was 80.2% and DMFT SCORE was 5.4 in 35 -44 year age of group.</a:t>
            </a:r>
          </a:p>
          <a:p>
            <a:r>
              <a:rPr lang="en-IN" sz="3100" dirty="0">
                <a:latin typeface="Times New Roman" pitchFamily="18" charset="0"/>
                <a:cs typeface="Times New Roman" pitchFamily="18" charset="0"/>
              </a:rPr>
              <a:t> In 65-74 yr age group, the prevalence was 85% and mean DMFT was 14.9.</a:t>
            </a:r>
            <a:r>
              <a:rPr lang="en-IN" sz="4000" dirty="0">
                <a:latin typeface="Times New Roman" pitchFamily="18" charset="0"/>
                <a:cs typeface="Times New Roman" pitchFamily="18" charset="0"/>
              </a:rPr>
              <a:t/>
            </a:r>
            <a:br>
              <a:rPr lang="en-IN" sz="4000" dirty="0">
                <a:latin typeface="Times New Roman" pitchFamily="18" charset="0"/>
                <a:cs typeface="Times New Roman" pitchFamily="18" charset="0"/>
              </a:rPr>
            </a:br>
            <a:endParaRPr lang="en-IN" sz="4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xfrm>
            <a:off x="1981200" y="285728"/>
            <a:ext cx="8229600" cy="6572272"/>
          </a:xfrm>
        </p:spPr>
        <p:txBody>
          <a:bodyPr>
            <a:normAutofit fontScale="92500" lnSpcReduction="10000"/>
          </a:bodyPr>
          <a:lstStyle/>
          <a:p>
            <a:r>
              <a:rPr lang="en-IN" dirty="0">
                <a:solidFill>
                  <a:srgbClr val="FF0000"/>
                </a:solidFill>
                <a:latin typeface="Algerian" pitchFamily="82" charset="0"/>
              </a:rPr>
              <a:t>Aetiology of dental caries</a:t>
            </a:r>
          </a:p>
          <a:p>
            <a:endParaRPr lang="en-IN" dirty="0">
              <a:solidFill>
                <a:srgbClr val="FF0000"/>
              </a:solidFill>
            </a:endParaRPr>
          </a:p>
          <a:p>
            <a:pPr>
              <a:buNone/>
            </a:pPr>
            <a:r>
              <a:rPr lang="en-IN" dirty="0"/>
              <a:t>• Early theories</a:t>
            </a:r>
          </a:p>
          <a:p>
            <a:pPr>
              <a:buNone/>
            </a:pPr>
            <a:r>
              <a:rPr lang="en-IN" dirty="0"/>
              <a:t>       • The legend of the worm</a:t>
            </a:r>
          </a:p>
          <a:p>
            <a:pPr>
              <a:buNone/>
            </a:pPr>
            <a:r>
              <a:rPr lang="en-IN" dirty="0"/>
              <a:t>• Endogenous theories</a:t>
            </a:r>
          </a:p>
          <a:p>
            <a:pPr>
              <a:buNone/>
            </a:pPr>
            <a:r>
              <a:rPr lang="en-IN" dirty="0"/>
              <a:t>        • </a:t>
            </a:r>
            <a:r>
              <a:rPr lang="en-IN" dirty="0" err="1"/>
              <a:t>Humoral</a:t>
            </a:r>
            <a:r>
              <a:rPr lang="en-IN" dirty="0"/>
              <a:t> theory</a:t>
            </a:r>
          </a:p>
          <a:p>
            <a:pPr>
              <a:buNone/>
            </a:pPr>
            <a:r>
              <a:rPr lang="en-IN" dirty="0"/>
              <a:t>        • Vital theory</a:t>
            </a:r>
          </a:p>
          <a:p>
            <a:pPr>
              <a:buNone/>
            </a:pPr>
            <a:r>
              <a:rPr lang="en-IN" dirty="0"/>
              <a:t>• Exogenous theories</a:t>
            </a:r>
          </a:p>
          <a:p>
            <a:pPr>
              <a:buNone/>
            </a:pPr>
            <a:r>
              <a:rPr lang="en-IN" dirty="0"/>
              <a:t>     • Chemical theory</a:t>
            </a:r>
          </a:p>
          <a:p>
            <a:pPr>
              <a:buNone/>
            </a:pPr>
            <a:r>
              <a:rPr lang="en-IN" dirty="0"/>
              <a:t>     • Parasitic theory</a:t>
            </a:r>
          </a:p>
          <a:p>
            <a:pPr>
              <a:buNone/>
            </a:pPr>
            <a:r>
              <a:rPr lang="en-IN" dirty="0"/>
              <a:t>     • Miller’s </a:t>
            </a:r>
            <a:r>
              <a:rPr lang="en-IN" dirty="0" err="1"/>
              <a:t>chemico</a:t>
            </a:r>
            <a:r>
              <a:rPr lang="en-IN" dirty="0"/>
              <a:t> parasitic theory</a:t>
            </a:r>
          </a:p>
          <a:p>
            <a:pPr>
              <a:buNone/>
            </a:pPr>
            <a:r>
              <a:rPr lang="en-IN" dirty="0"/>
              <a:t>     • </a:t>
            </a:r>
            <a:r>
              <a:rPr lang="en-IN" dirty="0" err="1"/>
              <a:t>Proteolytic</a:t>
            </a:r>
            <a:r>
              <a:rPr lang="en-IN" dirty="0"/>
              <a:t> theory</a:t>
            </a:r>
          </a:p>
          <a:p>
            <a:pPr>
              <a:buNone/>
            </a:pPr>
            <a:r>
              <a:rPr lang="en-IN" dirty="0"/>
              <a:t>     • Proteolysis- </a:t>
            </a:r>
            <a:r>
              <a:rPr lang="en-IN" dirty="0" err="1"/>
              <a:t>chelation</a:t>
            </a:r>
            <a:r>
              <a:rPr lang="en-IN" dirty="0"/>
              <a:t> theory</a:t>
            </a:r>
          </a:p>
          <a:p>
            <a:pPr>
              <a:buNone/>
            </a:pPr>
            <a:r>
              <a:rPr lang="en-IN" dirty="0"/>
              <a:t/>
            </a:r>
            <a:br>
              <a:rPr lang="en-IN" dirty="0"/>
            </a:b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rgbClr val="FF0000"/>
                </a:solidFill>
              </a:rPr>
              <a:t>Worm theory</a:t>
            </a:r>
          </a:p>
        </p:txBody>
      </p:sp>
      <p:sp>
        <p:nvSpPr>
          <p:cNvPr id="3" name="Content Placeholder 2"/>
          <p:cNvSpPr>
            <a:spLocks noGrp="1"/>
          </p:cNvSpPr>
          <p:nvPr>
            <p:ph idx="1"/>
          </p:nvPr>
        </p:nvSpPr>
        <p:spPr/>
        <p:txBody>
          <a:bodyPr/>
          <a:lstStyle/>
          <a:p>
            <a:r>
              <a:rPr lang="en-IN" i="1" dirty="0"/>
              <a:t>The earliest reference to tooth decay is probably from the ancient Sumerian text known as “legend of worms'.</a:t>
            </a:r>
            <a:endParaRPr lang="en-IN" dirty="0"/>
          </a:p>
          <a:p>
            <a:r>
              <a:rPr lang="en-IN" dirty="0"/>
              <a:t> An equivalent of which was also found in Japanese and Chinese literature</a:t>
            </a:r>
          </a:p>
          <a:p>
            <a:r>
              <a:rPr lang="en-IN" dirty="0"/>
              <a:t> Also accepted in India and Egypt</a:t>
            </a:r>
          </a:p>
          <a:p>
            <a:r>
              <a:rPr lang="en-IN" dirty="0"/>
              <a:t> Remedies were directed towards the “worms” </a:t>
            </a:r>
            <a:r>
              <a:rPr lang="en-IN" dirty="0" err="1"/>
              <a:t>eg</a:t>
            </a:r>
            <a:r>
              <a:rPr lang="en-IN" dirty="0"/>
              <a:t>. </a:t>
            </a:r>
            <a:r>
              <a:rPr lang="en-IN" dirty="0" err="1"/>
              <a:t>Fumigaiton</a:t>
            </a:r>
            <a:r>
              <a:rPr lang="en-IN" dirty="0"/>
              <a:t> , acupuncture etc.</a:t>
            </a:r>
          </a:p>
          <a:p>
            <a:endParaRPr lang="en-IN" dirty="0"/>
          </a:p>
        </p:txBody>
      </p:sp>
      <p:pic>
        <p:nvPicPr>
          <p:cNvPr id="1026" name="Picture 2"/>
          <p:cNvPicPr>
            <a:picLocks noChangeAspect="1" noChangeArrowheads="1"/>
          </p:cNvPicPr>
          <p:nvPr/>
        </p:nvPicPr>
        <p:blipFill>
          <a:blip r:embed="rId2"/>
          <a:srcRect/>
          <a:stretch>
            <a:fillRect/>
          </a:stretch>
        </p:blipFill>
        <p:spPr bwMode="auto">
          <a:xfrm>
            <a:off x="7767670" y="-23"/>
            <a:ext cx="2828925" cy="1714512"/>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1981200" y="285729"/>
            <a:ext cx="8229600" cy="5840435"/>
          </a:xfrm>
        </p:spPr>
        <p:txBody>
          <a:bodyPr>
            <a:normAutofit/>
          </a:bodyPr>
          <a:lstStyle/>
          <a:p>
            <a:pPr>
              <a:buNone/>
            </a:pPr>
            <a:r>
              <a:rPr lang="en-IN" dirty="0"/>
              <a:t>•</a:t>
            </a:r>
            <a:r>
              <a:rPr lang="en-IN" dirty="0" err="1">
                <a:solidFill>
                  <a:srgbClr val="FF0000"/>
                </a:solidFill>
              </a:rPr>
              <a:t>Humoral</a:t>
            </a:r>
            <a:r>
              <a:rPr lang="en-IN" dirty="0">
                <a:solidFill>
                  <a:srgbClr val="FF0000"/>
                </a:solidFill>
              </a:rPr>
              <a:t> theory</a:t>
            </a:r>
          </a:p>
          <a:p>
            <a:pPr>
              <a:buNone/>
            </a:pPr>
            <a:r>
              <a:rPr lang="en-IN" dirty="0"/>
              <a:t>    • The four </a:t>
            </a:r>
            <a:r>
              <a:rPr lang="en-IN" dirty="0" err="1"/>
              <a:t>humors</a:t>
            </a:r>
            <a:r>
              <a:rPr lang="en-IN" dirty="0"/>
              <a:t> that were thought to maintain the body health included ‘ blood, phlegm, black bile and yellow bile’.</a:t>
            </a:r>
          </a:p>
          <a:p>
            <a:pPr>
              <a:buNone/>
            </a:pPr>
            <a:r>
              <a:rPr lang="en-IN" dirty="0"/>
              <a:t>   • All diseases including dental caries attributed to imbalance between these factors.</a:t>
            </a:r>
            <a:r>
              <a:rPr lang="en-US" dirty="0"/>
              <a:t> </a:t>
            </a:r>
          </a:p>
          <a:p>
            <a:pPr>
              <a:buNone/>
            </a:pPr>
            <a:r>
              <a:rPr lang="en-US" dirty="0"/>
              <a:t>     According to </a:t>
            </a:r>
            <a:r>
              <a:rPr lang="en-US" dirty="0" err="1"/>
              <a:t>Gallen</a:t>
            </a:r>
            <a:r>
              <a:rPr lang="en-US" dirty="0"/>
              <a:t> caries produced by internal action of acid and corroding humors</a:t>
            </a:r>
          </a:p>
          <a:p>
            <a:pPr>
              <a:buNone/>
            </a:pPr>
            <a:r>
              <a:rPr lang="en-IN" dirty="0">
                <a:solidFill>
                  <a:srgbClr val="FF0000"/>
                </a:solidFill>
              </a:rPr>
              <a:t>Vital theory</a:t>
            </a:r>
          </a:p>
          <a:p>
            <a:r>
              <a:rPr lang="en-IN" dirty="0"/>
              <a:t>The tooth was thought to be the source and origin of disorder in that the process started from the tooth within.</a:t>
            </a:r>
          </a:p>
          <a:p>
            <a:pPr>
              <a:buNone/>
            </a:pPr>
            <a:endParaRPr lang="en-IN" dirty="0"/>
          </a:p>
          <a:p>
            <a:pPr>
              <a:buNone/>
            </a:pPr>
            <a:endParaRPr lang="en-IN" dirty="0"/>
          </a:p>
          <a:p>
            <a:endParaRPr lang="en-IN" dirty="0"/>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2236</Words>
  <Application>Microsoft Office PowerPoint</Application>
  <PresentationFormat>Custom</PresentationFormat>
  <Paragraphs>232</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1_Office Theme</vt:lpstr>
      <vt:lpstr>Slide 1</vt:lpstr>
      <vt:lpstr>Specific learning Objectives </vt:lpstr>
      <vt:lpstr>contents</vt:lpstr>
      <vt:lpstr>Slide 4</vt:lpstr>
      <vt:lpstr>Slide 5</vt:lpstr>
      <vt:lpstr>Slide 6</vt:lpstr>
      <vt:lpstr>Slide 7</vt:lpstr>
      <vt:lpstr>Worm theory</vt:lpstr>
      <vt:lpstr>Slide 9</vt:lpstr>
      <vt:lpstr>Slide 10</vt:lpstr>
      <vt:lpstr>ACIDOGENIC (OR) CHEMICO PARASITIC THEORY  </vt:lpstr>
      <vt:lpstr>Slide 12</vt:lpstr>
      <vt:lpstr>Slide 13</vt:lpstr>
      <vt:lpstr>CURRENT CONCEPT;-. Primary (Essential) Factors in the Etiology of Dental Caries  </vt:lpstr>
      <vt:lpstr>Slide 15</vt:lpstr>
      <vt:lpstr>Slide 16</vt:lpstr>
      <vt:lpstr>Slide 17</vt:lpstr>
      <vt:lpstr>Slide 18</vt:lpstr>
      <vt:lpstr>Demineralisation and remineralisation cycle for enamel caries (adapted from Mount and Hume). </vt:lpstr>
      <vt:lpstr>Slide 20</vt:lpstr>
      <vt:lpstr>Slide 21</vt:lpstr>
      <vt:lpstr>Slide 22</vt:lpstr>
      <vt:lpstr>Tooth Microflora With a  Cariogenic Potential</vt:lpstr>
      <vt:lpstr>Slide 24</vt:lpstr>
      <vt:lpstr>Slide 25</vt:lpstr>
      <vt:lpstr>Slide 26</vt:lpstr>
      <vt:lpstr>TAKE HOME MESSAGE</vt:lpstr>
      <vt:lpstr>Questions </vt:lpstr>
      <vt:lpstr>REFRENCES</vt:lpstr>
      <vt:lpstr>Slide 30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Monika Vidhani</dc:creator>
  <cp:lastModifiedBy>test</cp:lastModifiedBy>
  <cp:revision>6</cp:revision>
  <dcterms:created xsi:type="dcterms:W3CDTF">2022-08-07T08:13:33Z</dcterms:created>
  <dcterms:modified xsi:type="dcterms:W3CDTF">2023-04-18T06:24:42Z</dcterms:modified>
</cp:coreProperties>
</file>